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610" r:id="rId2"/>
    <p:sldId id="498" r:id="rId3"/>
    <p:sldId id="412" r:id="rId4"/>
    <p:sldId id="659" r:id="rId5"/>
    <p:sldId id="448" r:id="rId6"/>
    <p:sldId id="623" r:id="rId7"/>
    <p:sldId id="660" r:id="rId8"/>
    <p:sldId id="661" r:id="rId9"/>
    <p:sldId id="662" r:id="rId10"/>
    <p:sldId id="449" r:id="rId11"/>
    <p:sldId id="663" r:id="rId12"/>
    <p:sldId id="646" r:id="rId13"/>
    <p:sldId id="625" r:id="rId14"/>
    <p:sldId id="664" r:id="rId15"/>
    <p:sldId id="665" r:id="rId16"/>
    <p:sldId id="666" r:id="rId17"/>
    <p:sldId id="647" r:id="rId18"/>
    <p:sldId id="648" r:id="rId19"/>
    <p:sldId id="649" r:id="rId20"/>
    <p:sldId id="650" r:id="rId21"/>
    <p:sldId id="639" r:id="rId22"/>
    <p:sldId id="670" r:id="rId23"/>
    <p:sldId id="653" r:id="rId24"/>
    <p:sldId id="641" r:id="rId25"/>
    <p:sldId id="642" r:id="rId26"/>
    <p:sldId id="643" r:id="rId27"/>
    <p:sldId id="644" r:id="rId28"/>
    <p:sldId id="678" r:id="rId29"/>
    <p:sldId id="645" r:id="rId30"/>
    <p:sldId id="669" r:id="rId31"/>
    <p:sldId id="655" r:id="rId32"/>
    <p:sldId id="668" r:id="rId33"/>
    <p:sldId id="667" r:id="rId34"/>
    <p:sldId id="688" r:id="rId35"/>
    <p:sldId id="687" r:id="rId36"/>
    <p:sldId id="673" r:id="rId37"/>
    <p:sldId id="685" r:id="rId38"/>
    <p:sldId id="686" r:id="rId39"/>
    <p:sldId id="683" r:id="rId40"/>
    <p:sldId id="656" r:id="rId41"/>
    <p:sldId id="679" r:id="rId42"/>
    <p:sldId id="682" r:id="rId43"/>
    <p:sldId id="681" r:id="rId44"/>
    <p:sldId id="654" r:id="rId45"/>
    <p:sldId id="680" r:id="rId46"/>
    <p:sldId id="671" r:id="rId47"/>
    <p:sldId id="674" r:id="rId48"/>
    <p:sldId id="697" r:id="rId49"/>
    <p:sldId id="690" r:id="rId50"/>
    <p:sldId id="691" r:id="rId51"/>
    <p:sldId id="693" r:id="rId52"/>
    <p:sldId id="694" r:id="rId53"/>
    <p:sldId id="698" r:id="rId54"/>
    <p:sldId id="699" r:id="rId55"/>
    <p:sldId id="692" r:id="rId56"/>
    <p:sldId id="696" r:id="rId57"/>
    <p:sldId id="700"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a:srgbClr val="FF9900"/>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1821" autoAdjust="0"/>
  </p:normalViewPr>
  <p:slideViewPr>
    <p:cSldViewPr snapToGrid="0">
      <p:cViewPr varScale="1">
        <p:scale>
          <a:sx n="65" d="100"/>
          <a:sy n="65" d="100"/>
        </p:scale>
        <p:origin x="1542"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8B1A4-1E44-4BD4-AF4C-38E447493358}" type="datetimeFigureOut">
              <a:rPr lang="en-GB" smtClean="0"/>
              <a:pPr/>
              <a:t>13/11/2023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C0A67-717D-486A-9294-DABE2FDA20E1}" type="slidenum">
              <a:rPr lang="en-GB" smtClean="0"/>
              <a:pPr/>
              <a:t>‹#›</a:t>
            </a:fld>
            <a:endParaRPr lang="en-GB"/>
          </a:p>
        </p:txBody>
      </p:sp>
    </p:spTree>
    <p:extLst>
      <p:ext uri="{BB962C8B-B14F-4D97-AF65-F5344CB8AC3E}">
        <p14:creationId xmlns:p14="http://schemas.microsoft.com/office/powerpoint/2010/main" val="31952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
        <p:nvSpPr>
          <p:cNvPr id="12291" name="Rectangle 3"/>
          <p:cNvSpPr>
            <a:spLocks noGrp="1" noRot="1" noChangeAspect="1" noChangeArrowheads="1" noTextEdit="1"/>
          </p:cNvSpPr>
          <p:nvPr>
            <p:ph type="sldImg"/>
          </p:nvPr>
        </p:nvSpPr>
        <p:spPr>
          <a:xfrm>
            <a:off x="1371600" y="1143000"/>
            <a:ext cx="4114800" cy="3086100"/>
          </a:xfrm>
          <a:ln cap="flat"/>
        </p:spPr>
      </p:sp>
    </p:spTree>
    <p:extLst>
      <p:ext uri="{BB962C8B-B14F-4D97-AF65-F5344CB8AC3E}">
        <p14:creationId xmlns:p14="http://schemas.microsoft.com/office/powerpoint/2010/main" val="2843599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
        <p:nvSpPr>
          <p:cNvPr id="14339" name="Rectangle 3"/>
          <p:cNvSpPr>
            <a:spLocks noGrp="1" noRot="1" noChangeAspect="1" noChangeArrowheads="1" noTextEdit="1"/>
          </p:cNvSpPr>
          <p:nvPr>
            <p:ph type="sldImg"/>
          </p:nvPr>
        </p:nvSpPr>
        <p:spPr>
          <a:xfrm>
            <a:off x="1371600" y="1143000"/>
            <a:ext cx="4114800" cy="3086100"/>
          </a:xfrm>
          <a:ln cap="flat"/>
        </p:spPr>
      </p:sp>
    </p:spTree>
    <p:extLst>
      <p:ext uri="{BB962C8B-B14F-4D97-AF65-F5344CB8AC3E}">
        <p14:creationId xmlns:p14="http://schemas.microsoft.com/office/powerpoint/2010/main" val="2744296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985838" y="735013"/>
            <a:ext cx="4886325" cy="3663950"/>
          </a:xfrm>
          <a:ln/>
        </p:spPr>
      </p:sp>
      <p:sp>
        <p:nvSpPr>
          <p:cNvPr id="25603" name="Rectangle 3"/>
          <p:cNvSpPr>
            <a:spLocks noGrp="1" noChangeArrowheads="1"/>
          </p:cNvSpPr>
          <p:nvPr>
            <p:ph type="body" idx="1"/>
          </p:nvPr>
        </p:nvSpPr>
        <p:spPr>
          <a:xfrm>
            <a:off x="685800" y="4643438"/>
            <a:ext cx="5486400" cy="43957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139" tIns="44070" rIns="88139" bIns="44070"/>
          <a:lstStyle/>
          <a:p>
            <a:endParaRPr lang="en-US" altLang="en-US"/>
          </a:p>
        </p:txBody>
      </p:sp>
    </p:spTree>
    <p:extLst>
      <p:ext uri="{BB962C8B-B14F-4D97-AF65-F5344CB8AC3E}">
        <p14:creationId xmlns:p14="http://schemas.microsoft.com/office/powerpoint/2010/main" val="3268614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985838" y="735013"/>
            <a:ext cx="4886325" cy="3663950"/>
          </a:xfrm>
          <a:ln/>
        </p:spPr>
      </p:sp>
      <p:sp>
        <p:nvSpPr>
          <p:cNvPr id="27651" name="Rectangle 3"/>
          <p:cNvSpPr>
            <a:spLocks noGrp="1" noChangeArrowheads="1"/>
          </p:cNvSpPr>
          <p:nvPr>
            <p:ph type="body" idx="1"/>
          </p:nvPr>
        </p:nvSpPr>
        <p:spPr>
          <a:xfrm>
            <a:off x="685800" y="4643438"/>
            <a:ext cx="5486400" cy="43957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8139" tIns="44070" rIns="88139" bIns="44070"/>
          <a:lstStyle/>
          <a:p>
            <a:endParaRPr lang="en-US" altLang="en-US"/>
          </a:p>
        </p:txBody>
      </p:sp>
    </p:spTree>
    <p:extLst>
      <p:ext uri="{BB962C8B-B14F-4D97-AF65-F5344CB8AC3E}">
        <p14:creationId xmlns:p14="http://schemas.microsoft.com/office/powerpoint/2010/main" val="1305448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coarse-grained</a:t>
            </a:r>
            <a:r>
              <a:rPr lang="en-US" baseline="0" dirty="0"/>
              <a:t> soils</a:t>
            </a:r>
            <a:endParaRPr lang="en-US" dirty="0"/>
          </a:p>
        </p:txBody>
      </p:sp>
      <p:sp>
        <p:nvSpPr>
          <p:cNvPr id="4" name="Slide Number Placeholder 3"/>
          <p:cNvSpPr>
            <a:spLocks noGrp="1"/>
          </p:cNvSpPr>
          <p:nvPr>
            <p:ph type="sldNum" sz="quarter" idx="10"/>
          </p:nvPr>
        </p:nvSpPr>
        <p:spPr/>
        <p:txBody>
          <a:bodyPr/>
          <a:lstStyle/>
          <a:p>
            <a:fld id="{3DAC0A67-717D-486A-9294-DABE2FDA20E1}" type="slidenum">
              <a:rPr lang="en-GB" smtClean="0"/>
              <a:pPr/>
              <a:t>22</a:t>
            </a:fld>
            <a:endParaRPr lang="en-GB"/>
          </a:p>
        </p:txBody>
      </p:sp>
    </p:spTree>
    <p:extLst>
      <p:ext uri="{BB962C8B-B14F-4D97-AF65-F5344CB8AC3E}">
        <p14:creationId xmlns:p14="http://schemas.microsoft.com/office/powerpoint/2010/main" val="2328741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AC0A67-717D-486A-9294-DABE2FDA20E1}" type="slidenum">
              <a:rPr lang="en-GB" smtClean="0"/>
              <a:pPr/>
              <a:t>27</a:t>
            </a:fld>
            <a:endParaRPr lang="en-GB"/>
          </a:p>
        </p:txBody>
      </p:sp>
    </p:spTree>
    <p:extLst>
      <p:ext uri="{BB962C8B-B14F-4D97-AF65-F5344CB8AC3E}">
        <p14:creationId xmlns:p14="http://schemas.microsoft.com/office/powerpoint/2010/main" val="385971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C0A67-717D-486A-9294-DABE2FDA20E1}" type="slidenum">
              <a:rPr lang="en-GB" smtClean="0"/>
              <a:pPr/>
              <a:t>37</a:t>
            </a:fld>
            <a:endParaRPr lang="en-GB"/>
          </a:p>
        </p:txBody>
      </p:sp>
    </p:spTree>
    <p:extLst>
      <p:ext uri="{BB962C8B-B14F-4D97-AF65-F5344CB8AC3E}">
        <p14:creationId xmlns:p14="http://schemas.microsoft.com/office/powerpoint/2010/main" val="4075008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4763"/>
            <a:ext cx="3761184"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380069"/>
            <a:ext cx="6430967" cy="261619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3996267"/>
            <a:ext cx="5240734" cy="1388534"/>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5" name="Footer Placeholder 4"/>
          <p:cNvSpPr>
            <a:spLocks noGrp="1"/>
          </p:cNvSpPr>
          <p:nvPr>
            <p:ph type="ftr" sz="quarter" idx="11"/>
          </p:nvPr>
        </p:nvSpPr>
        <p:spPr>
          <a:xfrm>
            <a:off x="3999309" y="5883276"/>
            <a:ext cx="3243033" cy="365125"/>
          </a:xfrm>
        </p:spPr>
        <p:txBody>
          <a:bodyPr/>
          <a:lstStyle/>
          <a:p>
            <a:endParaRPr lang="en-GB"/>
          </a:p>
        </p:txBody>
      </p:sp>
      <p:sp>
        <p:nvSpPr>
          <p:cNvPr id="6" name="Slide Number Placeholder 5"/>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830580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4732865"/>
            <a:ext cx="7514033" cy="566738"/>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932112"/>
            <a:ext cx="6169458"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5299603"/>
            <a:ext cx="7514033" cy="493712"/>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3889600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685800"/>
            <a:ext cx="7514033" cy="3048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4343400"/>
            <a:ext cx="7514035" cy="144780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2839218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863023"/>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819399"/>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685801"/>
            <a:ext cx="6742509" cy="27431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3428999"/>
            <a:ext cx="6399611" cy="38100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4343400"/>
            <a:ext cx="7514033" cy="144780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281089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3308581"/>
            <a:ext cx="7514032" cy="14688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4777381"/>
            <a:ext cx="7514033" cy="8604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2676544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863023"/>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819399"/>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685801"/>
            <a:ext cx="6742509" cy="27431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3886200"/>
            <a:ext cx="7514033" cy="88900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4775200"/>
            <a:ext cx="7514033" cy="1016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2494041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685801"/>
            <a:ext cx="7514034"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3505200"/>
            <a:ext cx="7514035" cy="83820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4343400"/>
            <a:ext cx="7514035" cy="14478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4269457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504806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685800"/>
            <a:ext cx="1327777"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685800"/>
            <a:ext cx="6014807"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388425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8213893" y="5867132"/>
            <a:ext cx="413375" cy="365125"/>
          </a:xfrm>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736085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666999"/>
            <a:ext cx="6698060" cy="2110382"/>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4777381"/>
            <a:ext cx="6698061" cy="8604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4035704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685801"/>
            <a:ext cx="7514035"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667000"/>
            <a:ext cx="3671291" cy="312420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667000"/>
            <a:ext cx="3671292" cy="312420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404530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2658533"/>
            <a:ext cx="3455391" cy="576262"/>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3335337"/>
            <a:ext cx="3671292" cy="2455862"/>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667000"/>
            <a:ext cx="3466903" cy="576262"/>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3335337"/>
            <a:ext cx="3671292" cy="2455862"/>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75489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2277567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4203962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600200"/>
            <a:ext cx="2661841" cy="13716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685800"/>
            <a:ext cx="4680743" cy="510540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971800"/>
            <a:ext cx="2661841" cy="18288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248783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752599"/>
            <a:ext cx="4069619" cy="13716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914400"/>
            <a:ext cx="246073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3124199"/>
            <a:ext cx="4069619" cy="18288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632E80C-D95B-45F5-BA5E-6ECF469BE243}" type="datetimeFigureOut">
              <a:rPr lang="en-GB" smtClean="0"/>
              <a:pPr/>
              <a:t>13/11/2023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77570F-355B-4DB7-9666-FCD5508FD53A}" type="slidenum">
              <a:rPr lang="en-GB" smtClean="0"/>
              <a:pPr/>
              <a:t>‹#›</a:t>
            </a:fld>
            <a:endParaRPr lang="en-GB"/>
          </a:p>
        </p:txBody>
      </p:sp>
    </p:spTree>
    <p:extLst>
      <p:ext uri="{BB962C8B-B14F-4D97-AF65-F5344CB8AC3E}">
        <p14:creationId xmlns:p14="http://schemas.microsoft.com/office/powerpoint/2010/main" val="3745883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1"/>
            <a:ext cx="1827610"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685801"/>
            <a:ext cx="7514035"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667000"/>
            <a:ext cx="7514035"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5883276"/>
            <a:ext cx="857250" cy="365125"/>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2632E80C-D95B-45F5-BA5E-6ECF469BE243}" type="datetimeFigureOut">
              <a:rPr lang="en-GB" smtClean="0"/>
              <a:pPr/>
              <a:t>13/11/2023</a:t>
            </a:fld>
            <a:endParaRPr lang="en-GB"/>
          </a:p>
        </p:txBody>
      </p:sp>
      <p:sp>
        <p:nvSpPr>
          <p:cNvPr id="5" name="Footer Placeholder 4"/>
          <p:cNvSpPr>
            <a:spLocks noGrp="1"/>
          </p:cNvSpPr>
          <p:nvPr>
            <p:ph type="ftr" sz="quarter" idx="3"/>
          </p:nvPr>
        </p:nvSpPr>
        <p:spPr>
          <a:xfrm>
            <a:off x="1929210" y="5883276"/>
            <a:ext cx="5313133" cy="365125"/>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8213893" y="5883276"/>
            <a:ext cx="413375" cy="365125"/>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B77570F-355B-4DB7-9666-FCD5508FD53A}" type="slidenum">
              <a:rPr lang="en-GB" smtClean="0"/>
              <a:pPr/>
              <a:t>‹#›</a:t>
            </a:fld>
            <a:endParaRPr lang="en-GB"/>
          </a:p>
        </p:txBody>
      </p:sp>
    </p:spTree>
    <p:extLst>
      <p:ext uri="{BB962C8B-B14F-4D97-AF65-F5344CB8AC3E}">
        <p14:creationId xmlns:p14="http://schemas.microsoft.com/office/powerpoint/2010/main" val="15136655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2.w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emf"/><Relationship Id="rId5" Type="http://schemas.openxmlformats.org/officeDocument/2006/relationships/oleObject" Target="../embeddings/oleObject5.bin"/><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Constant%20Head%20Permeability%20Test.mp4"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hyperlink" Target="../../../../../../Falling%20Head%20Permeameter.mp4"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1.emf"/><Relationship Id="rId5" Type="http://schemas.openxmlformats.org/officeDocument/2006/relationships/oleObject" Target="../embeddings/oleObject7.bin"/><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6854" y="395786"/>
            <a:ext cx="8040414" cy="1705969"/>
          </a:xfrm>
        </p:spPr>
        <p:txBody>
          <a:bodyPr>
            <a:noAutofit/>
          </a:bodyPr>
          <a:lstStyle/>
          <a:p>
            <a:pPr algn="ctr"/>
            <a:r>
              <a:rPr lang="en-GB" sz="7200" dirty="0"/>
              <a:t>AREN 304 </a:t>
            </a:r>
            <a:br>
              <a:rPr lang="en-GB" sz="7200" dirty="0"/>
            </a:br>
            <a:r>
              <a:rPr lang="en-GB" sz="7200" dirty="0"/>
              <a:t>SOIL MECHANICS</a:t>
            </a:r>
          </a:p>
        </p:txBody>
      </p:sp>
      <p:sp>
        <p:nvSpPr>
          <p:cNvPr id="3" name="Subtitle 2"/>
          <p:cNvSpPr>
            <a:spLocks noGrp="1"/>
          </p:cNvSpPr>
          <p:nvPr>
            <p:ph type="subTitle" idx="1"/>
          </p:nvPr>
        </p:nvSpPr>
        <p:spPr>
          <a:xfrm>
            <a:off x="1228299" y="2912755"/>
            <a:ext cx="7915701" cy="1388534"/>
          </a:xfrm>
        </p:spPr>
        <p:txBody>
          <a:bodyPr>
            <a:noAutofit/>
          </a:bodyPr>
          <a:lstStyle/>
          <a:p>
            <a:pPr algn="l"/>
            <a:r>
              <a:rPr lang="en-GB" sz="3200" b="1" dirty="0"/>
              <a:t>INSTRUCTOR</a:t>
            </a:r>
            <a:r>
              <a:rPr lang="en-GB" sz="3200" dirty="0"/>
              <a:t>: DR. -ING PEACE K. AMOATEY</a:t>
            </a:r>
          </a:p>
        </p:txBody>
      </p:sp>
    </p:spTree>
    <p:extLst>
      <p:ext uri="{BB962C8B-B14F-4D97-AF65-F5344CB8AC3E}">
        <p14:creationId xmlns:p14="http://schemas.microsoft.com/office/powerpoint/2010/main" val="2853824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6"/>
          <p:cNvSpPr>
            <a:spLocks noChangeArrowheads="1"/>
          </p:cNvSpPr>
          <p:nvPr/>
        </p:nvSpPr>
        <p:spPr bwMode="auto">
          <a:xfrm>
            <a:off x="204716" y="96021"/>
            <a:ext cx="8939284" cy="67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1913" tIns="30956" rIns="61913" bIns="30956">
            <a:spAutoFit/>
          </a:bodyPr>
          <a:lstStyle>
            <a:lvl1pPr defTabSz="739775">
              <a:defRPr sz="2400">
                <a:solidFill>
                  <a:schemeClr val="bg1"/>
                </a:solidFill>
                <a:latin typeface="Arial" panose="020B0604020202020204" pitchFamily="34" charset="0"/>
              </a:defRPr>
            </a:lvl1pPr>
            <a:lvl2pPr marL="742950" indent="-285750" defTabSz="739775">
              <a:defRPr sz="2400">
                <a:solidFill>
                  <a:schemeClr val="bg1"/>
                </a:solidFill>
                <a:latin typeface="Arial" panose="020B0604020202020204" pitchFamily="34" charset="0"/>
              </a:defRPr>
            </a:lvl2pPr>
            <a:lvl3pPr marL="1143000" indent="-228600" defTabSz="739775">
              <a:defRPr sz="2400">
                <a:solidFill>
                  <a:schemeClr val="bg1"/>
                </a:solidFill>
                <a:latin typeface="Arial" panose="020B0604020202020204" pitchFamily="34" charset="0"/>
              </a:defRPr>
            </a:lvl3pPr>
            <a:lvl4pPr marL="1600200" indent="-228600" defTabSz="739775">
              <a:defRPr sz="2400">
                <a:solidFill>
                  <a:schemeClr val="bg1"/>
                </a:solidFill>
                <a:latin typeface="Arial" panose="020B0604020202020204" pitchFamily="34" charset="0"/>
              </a:defRPr>
            </a:lvl4pPr>
            <a:lvl5pPr marL="2057400" indent="-228600" defTabSz="739775">
              <a:defRPr sz="2400">
                <a:solidFill>
                  <a:schemeClr val="bg1"/>
                </a:solidFill>
                <a:latin typeface="Arial" panose="020B0604020202020204" pitchFamily="34" charset="0"/>
              </a:defRPr>
            </a:lvl5pPr>
            <a:lvl6pPr marL="2514600" indent="-228600" defTabSz="739775"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739775"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739775"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739775" eaLnBrk="0" fontAlgn="base" hangingPunct="0">
              <a:spcBef>
                <a:spcPct val="0"/>
              </a:spcBef>
              <a:spcAft>
                <a:spcPct val="0"/>
              </a:spcAft>
              <a:defRPr sz="2400">
                <a:solidFill>
                  <a:schemeClr val="bg1"/>
                </a:solidFill>
                <a:latin typeface="Arial" panose="020B0604020202020204" pitchFamily="34" charset="0"/>
              </a:defRPr>
            </a:lvl9pPr>
          </a:lstStyle>
          <a:p>
            <a:pPr algn="ctr"/>
            <a:r>
              <a:rPr lang="en-AU" altLang="en-US" sz="4000" b="1" dirty="0">
                <a:solidFill>
                  <a:schemeClr val="tx1"/>
                </a:solidFill>
              </a:rPr>
              <a:t>Flow through a Dam</a:t>
            </a:r>
          </a:p>
        </p:txBody>
      </p:sp>
      <p:grpSp>
        <p:nvGrpSpPr>
          <p:cNvPr id="3" name="Group 2"/>
          <p:cNvGrpSpPr/>
          <p:nvPr/>
        </p:nvGrpSpPr>
        <p:grpSpPr>
          <a:xfrm>
            <a:off x="668740" y="1861655"/>
            <a:ext cx="8297839" cy="4539145"/>
            <a:chOff x="1143001" y="2299098"/>
            <a:chExt cx="6848474" cy="3650456"/>
          </a:xfrm>
        </p:grpSpPr>
        <p:sp>
          <p:nvSpPr>
            <p:cNvPr id="1027" name="Rectangle 2"/>
            <p:cNvSpPr>
              <a:spLocks noChangeArrowheads="1"/>
            </p:cNvSpPr>
            <p:nvPr/>
          </p:nvSpPr>
          <p:spPr bwMode="auto">
            <a:xfrm>
              <a:off x="1151336" y="2721769"/>
              <a:ext cx="3345656" cy="1395413"/>
            </a:xfrm>
            <a:prstGeom prst="rect">
              <a:avLst/>
            </a:prstGeom>
            <a:solidFill>
              <a:srgbClr val="C0FEF9"/>
            </a:solidFill>
            <a:ln w="12700">
              <a:solidFill>
                <a:schemeClr val="tx1"/>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graphicFrame>
          <p:nvGraphicFramePr>
            <p:cNvPr id="1026" name="Object 3"/>
            <p:cNvGraphicFramePr>
              <a:graphicFrameLocks/>
            </p:cNvGraphicFramePr>
            <p:nvPr>
              <p:extLst>
                <p:ext uri="{D42A27DB-BD31-4B8C-83A1-F6EECF244321}">
                  <p14:modId xmlns:p14="http://schemas.microsoft.com/office/powerpoint/2010/main" val="3437969892"/>
                </p:ext>
              </p:extLst>
            </p:nvPr>
          </p:nvGraphicFramePr>
          <p:xfrm>
            <a:off x="1143001" y="2600325"/>
            <a:ext cx="6846094" cy="3349229"/>
          </p:xfrm>
          <a:graphic>
            <a:graphicData uri="http://schemas.openxmlformats.org/presentationml/2006/ole">
              <mc:AlternateContent xmlns:mc="http://schemas.openxmlformats.org/markup-compatibility/2006">
                <mc:Choice xmlns:v="urn:schemas-microsoft-com:vml" Requires="v">
                  <p:oleObj spid="_x0000_s1048" name="CorelDRAW! Graphic" r:id="rId3" imgW="8799480" imgH="4313160" progId="CDraw">
                    <p:embed/>
                  </p:oleObj>
                </mc:Choice>
                <mc:Fallback>
                  <p:oleObj name="CorelDRAW! Graphic" r:id="rId3" imgW="8799480" imgH="4313160" progId="CDraw">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1" y="2600325"/>
                          <a:ext cx="6846094" cy="3349229"/>
                        </a:xfrm>
                        <a:prstGeom prst="rect">
                          <a:avLst/>
                        </a:prstGeom>
                        <a:noFill/>
                        <a:ln>
                          <a:noFill/>
                        </a:ln>
                        <a:effectLst/>
                      </p:spPr>
                    </p:pic>
                  </p:oleObj>
                </mc:Fallback>
              </mc:AlternateContent>
            </a:graphicData>
          </a:graphic>
        </p:graphicFrame>
        <p:sp>
          <p:nvSpPr>
            <p:cNvPr id="1028" name="Freeform 4"/>
            <p:cNvSpPr>
              <a:spLocks/>
            </p:cNvSpPr>
            <p:nvPr/>
          </p:nvSpPr>
          <p:spPr bwMode="auto">
            <a:xfrm>
              <a:off x="4258866" y="2299098"/>
              <a:ext cx="2889647" cy="1663303"/>
            </a:xfrm>
            <a:custGeom>
              <a:avLst/>
              <a:gdLst>
                <a:gd name="T0" fmla="*/ 57 w 2427"/>
                <a:gd name="T1" fmla="*/ 402 h 1397"/>
                <a:gd name="T2" fmla="*/ 146 w 2427"/>
                <a:gd name="T3" fmla="*/ 326 h 1397"/>
                <a:gd name="T4" fmla="*/ 1015 w 2427"/>
                <a:gd name="T5" fmla="*/ 330 h 1397"/>
                <a:gd name="T6" fmla="*/ 2326 w 2427"/>
                <a:gd name="T7" fmla="*/ 1396 h 1397"/>
                <a:gd name="T8" fmla="*/ 2426 w 2427"/>
                <a:gd name="T9" fmla="*/ 1381 h 1397"/>
                <a:gd name="T10" fmla="*/ 2369 w 2427"/>
                <a:gd name="T11" fmla="*/ 0 h 1397"/>
                <a:gd name="T12" fmla="*/ 0 w 2427"/>
                <a:gd name="T13" fmla="*/ 0 h 1397"/>
                <a:gd name="T14" fmla="*/ 57 w 2427"/>
                <a:gd name="T15" fmla="*/ 402 h 1397"/>
                <a:gd name="T16" fmla="*/ 0 60000 65536"/>
                <a:gd name="T17" fmla="*/ 0 60000 65536"/>
                <a:gd name="T18" fmla="*/ 0 60000 65536"/>
                <a:gd name="T19" fmla="*/ 0 60000 65536"/>
                <a:gd name="T20" fmla="*/ 0 60000 65536"/>
                <a:gd name="T21" fmla="*/ 0 60000 65536"/>
                <a:gd name="T22" fmla="*/ 0 60000 65536"/>
                <a:gd name="T23" fmla="*/ 0 60000 65536"/>
                <a:gd name="T24" fmla="*/ 0 w 2427"/>
                <a:gd name="T25" fmla="*/ 0 h 1397"/>
                <a:gd name="T26" fmla="*/ 2427 w 2427"/>
                <a:gd name="T27" fmla="*/ 1397 h 13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7" h="1397">
                  <a:moveTo>
                    <a:pt x="57" y="402"/>
                  </a:moveTo>
                  <a:lnTo>
                    <a:pt x="146" y="326"/>
                  </a:lnTo>
                  <a:lnTo>
                    <a:pt x="1015" y="330"/>
                  </a:lnTo>
                  <a:lnTo>
                    <a:pt x="2326" y="1396"/>
                  </a:lnTo>
                  <a:lnTo>
                    <a:pt x="2426" y="1381"/>
                  </a:lnTo>
                  <a:lnTo>
                    <a:pt x="2369" y="0"/>
                  </a:lnTo>
                  <a:lnTo>
                    <a:pt x="0" y="0"/>
                  </a:lnTo>
                  <a:lnTo>
                    <a:pt x="57" y="402"/>
                  </a:lnTo>
                </a:path>
              </a:pathLst>
            </a:custGeom>
            <a:solidFill>
              <a:schemeClr val="bg1"/>
            </a:soli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GB" sz="1350"/>
            </a:p>
          </p:txBody>
        </p:sp>
        <p:sp>
          <p:nvSpPr>
            <p:cNvPr id="1029" name="Rectangle 5"/>
            <p:cNvSpPr>
              <a:spLocks noChangeArrowheads="1"/>
            </p:cNvSpPr>
            <p:nvPr/>
          </p:nvSpPr>
          <p:spPr bwMode="auto">
            <a:xfrm>
              <a:off x="5626895" y="3908822"/>
              <a:ext cx="1669256" cy="194072"/>
            </a:xfrm>
            <a:prstGeom prst="rect">
              <a:avLst/>
            </a:prstGeom>
            <a:pattFill prst="lgConfetti">
              <a:fgClr>
                <a:srgbClr val="FCFEB9"/>
              </a:fgClr>
              <a:bgClr>
                <a:srgbClr val="790015"/>
              </a:bgClr>
            </a:patt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1031" name="Rectangle 7"/>
            <p:cNvSpPr>
              <a:spLocks noChangeArrowheads="1"/>
            </p:cNvSpPr>
            <p:nvPr/>
          </p:nvSpPr>
          <p:spPr bwMode="auto">
            <a:xfrm>
              <a:off x="5363767" y="2902744"/>
              <a:ext cx="1393812" cy="6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Unsaturated</a:t>
              </a:r>
            </a:p>
            <a:p>
              <a:r>
                <a:rPr lang="en-AU" altLang="en-US" sz="1800" dirty="0">
                  <a:solidFill>
                    <a:schemeClr val="tx1"/>
                  </a:solidFill>
                </a:rPr>
                <a:t>Soil</a:t>
              </a:r>
            </a:p>
          </p:txBody>
        </p:sp>
        <p:sp>
          <p:nvSpPr>
            <p:cNvPr id="1032" name="AutoShape 8"/>
            <p:cNvSpPr>
              <a:spLocks noChangeArrowheads="1"/>
            </p:cNvSpPr>
            <p:nvPr/>
          </p:nvSpPr>
          <p:spPr bwMode="auto">
            <a:xfrm rot="5400000" flipH="1">
              <a:off x="4232672" y="5067300"/>
              <a:ext cx="228600" cy="342900"/>
            </a:xfrm>
            <a:prstGeom prst="triangle">
              <a:avLst>
                <a:gd name="adj" fmla="val 49995"/>
              </a:avLst>
            </a:prstGeom>
            <a:solidFill>
              <a:schemeClr val="tx1"/>
            </a:solidFill>
            <a:ln>
              <a:noFill/>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1033" name="AutoShape 9"/>
            <p:cNvSpPr>
              <a:spLocks noChangeArrowheads="1"/>
            </p:cNvSpPr>
            <p:nvPr/>
          </p:nvSpPr>
          <p:spPr bwMode="auto">
            <a:xfrm rot="7260000" flipH="1">
              <a:off x="4329113" y="3740944"/>
              <a:ext cx="228600" cy="342900"/>
            </a:xfrm>
            <a:prstGeom prst="triangle">
              <a:avLst>
                <a:gd name="adj" fmla="val 49995"/>
              </a:avLst>
            </a:prstGeom>
            <a:solidFill>
              <a:schemeClr val="tx1"/>
            </a:solidFill>
            <a:ln>
              <a:noFill/>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1034" name="Rectangle 10"/>
            <p:cNvSpPr>
              <a:spLocks noChangeArrowheads="1"/>
            </p:cNvSpPr>
            <p:nvPr/>
          </p:nvSpPr>
          <p:spPr bwMode="auto">
            <a:xfrm>
              <a:off x="3935017" y="4500563"/>
              <a:ext cx="1509228"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Flow of water</a:t>
              </a:r>
            </a:p>
          </p:txBody>
        </p:sp>
        <p:sp>
          <p:nvSpPr>
            <p:cNvPr id="1035" name="Rectangle 11"/>
            <p:cNvSpPr>
              <a:spLocks noChangeArrowheads="1"/>
            </p:cNvSpPr>
            <p:nvPr/>
          </p:nvSpPr>
          <p:spPr bwMode="auto">
            <a:xfrm>
              <a:off x="7315200" y="3929062"/>
              <a:ext cx="676275" cy="185738"/>
            </a:xfrm>
            <a:prstGeom prst="rect">
              <a:avLst/>
            </a:prstGeom>
            <a:solidFill>
              <a:srgbClr val="C0FE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grpSp>
      <p:sp>
        <p:nvSpPr>
          <p:cNvPr id="2" name="Rectangle 1"/>
          <p:cNvSpPr/>
          <p:nvPr/>
        </p:nvSpPr>
        <p:spPr>
          <a:xfrm>
            <a:off x="1143001" y="1056263"/>
            <a:ext cx="7591566" cy="523220"/>
          </a:xfrm>
          <a:prstGeom prst="rect">
            <a:avLst/>
          </a:prstGeom>
        </p:spPr>
        <p:txBody>
          <a:bodyPr wrap="square">
            <a:spAutoFit/>
          </a:bodyPr>
          <a:lstStyle/>
          <a:p>
            <a:r>
              <a:rPr lang="en-US" sz="2800" dirty="0"/>
              <a:t>Estimating the quantity of water through a dam</a:t>
            </a:r>
          </a:p>
        </p:txBody>
      </p:sp>
    </p:spTree>
    <p:extLst>
      <p:ext uri="{BB962C8B-B14F-4D97-AF65-F5344CB8AC3E}">
        <p14:creationId xmlns:p14="http://schemas.microsoft.com/office/powerpoint/2010/main" val="339474552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6"/>
          <p:cNvSpPr>
            <a:spLocks noGrp="1" noChangeArrowheads="1"/>
          </p:cNvSpPr>
          <p:nvPr>
            <p:ph type="title"/>
          </p:nvPr>
        </p:nvSpPr>
        <p:spPr>
          <a:xfrm>
            <a:off x="1" y="70586"/>
            <a:ext cx="8977028" cy="514350"/>
          </a:xfrm>
        </p:spPr>
        <p:txBody>
          <a:bodyPr>
            <a:noAutofit/>
          </a:bodyPr>
          <a:lstStyle/>
          <a:p>
            <a:pPr algn="ctr"/>
            <a:r>
              <a:rPr lang="en-US" altLang="en-US" sz="3600" b="1" dirty="0"/>
              <a:t>Bernoulli’s Equation</a:t>
            </a:r>
            <a:endParaRPr lang="en-AU" altLang="en-US" sz="3600" b="1" dirty="0"/>
          </a:p>
        </p:txBody>
      </p:sp>
      <p:grpSp>
        <p:nvGrpSpPr>
          <p:cNvPr id="3" name="Group 2"/>
          <p:cNvGrpSpPr/>
          <p:nvPr/>
        </p:nvGrpSpPr>
        <p:grpSpPr>
          <a:xfrm>
            <a:off x="5834907" y="4229265"/>
            <a:ext cx="3309093" cy="2628735"/>
            <a:chOff x="7467600" y="1752600"/>
            <a:chExt cx="3251200" cy="3192464"/>
          </a:xfrm>
        </p:grpSpPr>
        <p:sp>
          <p:nvSpPr>
            <p:cNvPr id="17413" name="Line 21"/>
            <p:cNvSpPr>
              <a:spLocks noChangeShapeType="1"/>
            </p:cNvSpPr>
            <p:nvPr/>
          </p:nvSpPr>
          <p:spPr bwMode="auto">
            <a:xfrm flipH="1">
              <a:off x="10134600" y="3505200"/>
              <a:ext cx="533400" cy="0"/>
            </a:xfrm>
            <a:prstGeom prst="line">
              <a:avLst/>
            </a:prstGeom>
            <a:noFill/>
            <a:ln w="28575">
              <a:solidFill>
                <a:srgbClr val="6D5451"/>
              </a:solidFill>
              <a:round/>
              <a:headEnd/>
              <a:tailEnd/>
            </a:ln>
            <a:extLst>
              <a:ext uri="{909E8E84-426E-40DD-AFC4-6F175D3DCCD1}">
                <a14:hiddenFill xmlns:a14="http://schemas.microsoft.com/office/drawing/2010/main">
                  <a:noFill/>
                </a14:hiddenFill>
              </a:ext>
            </a:extLst>
          </p:spPr>
          <p:txBody>
            <a:bodyPr wrap="none"/>
            <a:lstStyle/>
            <a:p>
              <a:endParaRPr lang="en-GB" sz="1350"/>
            </a:p>
          </p:txBody>
        </p:sp>
        <p:grpSp>
          <p:nvGrpSpPr>
            <p:cNvPr id="17414" name="Group 26"/>
            <p:cNvGrpSpPr>
              <a:grpSpLocks/>
            </p:cNvGrpSpPr>
            <p:nvPr/>
          </p:nvGrpSpPr>
          <p:grpSpPr bwMode="auto">
            <a:xfrm>
              <a:off x="7467600" y="1752600"/>
              <a:ext cx="3200400" cy="1905000"/>
              <a:chOff x="3744" y="1104"/>
              <a:chExt cx="2016" cy="1200"/>
            </a:xfrm>
          </p:grpSpPr>
          <p:sp>
            <p:nvSpPr>
              <p:cNvPr id="17433" name="AutoShape 13"/>
              <p:cNvSpPr>
                <a:spLocks noChangeArrowheads="1"/>
              </p:cNvSpPr>
              <p:nvPr/>
            </p:nvSpPr>
            <p:spPr bwMode="auto">
              <a:xfrm rot="10785168">
                <a:off x="4080" y="1104"/>
                <a:ext cx="1392" cy="1200"/>
              </a:xfrm>
              <a:custGeom>
                <a:avLst/>
                <a:gdLst>
                  <a:gd name="T0" fmla="*/ 5 w 21600"/>
                  <a:gd name="T1" fmla="*/ 2 h 21600"/>
                  <a:gd name="T2" fmla="*/ 3 w 21600"/>
                  <a:gd name="T3" fmla="*/ 4 h 21600"/>
                  <a:gd name="T4" fmla="*/ 1 w 21600"/>
                  <a:gd name="T5" fmla="*/ 2 h 21600"/>
                  <a:gd name="T6" fmla="*/ 3 w 21600"/>
                  <a:gd name="T7" fmla="*/ 0 h 21600"/>
                  <a:gd name="T8" fmla="*/ 0 60000 65536"/>
                  <a:gd name="T9" fmla="*/ 0 60000 65536"/>
                  <a:gd name="T10" fmla="*/ 0 60000 65536"/>
                  <a:gd name="T11" fmla="*/ 0 60000 65536"/>
                  <a:gd name="T12" fmla="*/ 6067 w 21600"/>
                  <a:gd name="T13" fmla="*/ 6066 h 21600"/>
                  <a:gd name="T14" fmla="*/ 15533 w 21600"/>
                  <a:gd name="T15" fmla="*/ 15534 h 21600"/>
                </a:gdLst>
                <a:ahLst/>
                <a:cxnLst>
                  <a:cxn ang="T8">
                    <a:pos x="T0" y="T1"/>
                  </a:cxn>
                  <a:cxn ang="T9">
                    <a:pos x="T2" y="T3"/>
                  </a:cxn>
                  <a:cxn ang="T10">
                    <a:pos x="T4" y="T5"/>
                  </a:cxn>
                  <a:cxn ang="T11">
                    <a:pos x="T6" y="T7"/>
                  </a:cxn>
                </a:cxnLst>
                <a:rect l="T12" t="T13" r="T14" b="T15"/>
                <a:pathLst>
                  <a:path w="21600" h="21600">
                    <a:moveTo>
                      <a:pt x="0" y="0"/>
                    </a:moveTo>
                    <a:lnTo>
                      <a:pt x="8534" y="21600"/>
                    </a:lnTo>
                    <a:lnTo>
                      <a:pt x="13066" y="21600"/>
                    </a:lnTo>
                    <a:lnTo>
                      <a:pt x="21600" y="0"/>
                    </a:lnTo>
                    <a:lnTo>
                      <a:pt x="0" y="0"/>
                    </a:lnTo>
                    <a:close/>
                  </a:path>
                </a:pathLst>
              </a:custGeom>
              <a:solidFill>
                <a:schemeClr val="bg1"/>
              </a:solidFill>
              <a:ln w="9525">
                <a:solidFill>
                  <a:schemeClr val="tx1"/>
                </a:solidFill>
                <a:miter lim="800000"/>
                <a:headEnd/>
                <a:tailEnd/>
              </a:ln>
            </p:spPr>
            <p:txBody>
              <a:bodyPr wrap="none" anchor="ctr"/>
              <a:lstStyle/>
              <a:p>
                <a:endParaRPr lang="en-GB" sz="1350"/>
              </a:p>
            </p:txBody>
          </p:sp>
          <p:sp>
            <p:nvSpPr>
              <p:cNvPr id="17434" name="AutoShape 17" descr="Dashed horizontal"/>
              <p:cNvSpPr>
                <a:spLocks noChangeArrowheads="1"/>
              </p:cNvSpPr>
              <p:nvPr/>
            </p:nvSpPr>
            <p:spPr bwMode="auto">
              <a:xfrm rot="10800000" flipH="1">
                <a:off x="4128" y="1392"/>
                <a:ext cx="384" cy="816"/>
              </a:xfrm>
              <a:prstGeom prst="rtTriangle">
                <a:avLst/>
              </a:prstGeom>
              <a:pattFill prst="dashHorz">
                <a:fgClr>
                  <a:srgbClr val="3333FF"/>
                </a:fgClr>
                <a:bgClr>
                  <a:srgbClr val="CDF9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17435" name="Rectangle 18" descr="Dashed horizontal"/>
              <p:cNvSpPr>
                <a:spLocks noChangeArrowheads="1"/>
              </p:cNvSpPr>
              <p:nvPr/>
            </p:nvSpPr>
            <p:spPr bwMode="auto">
              <a:xfrm>
                <a:off x="3744" y="1392"/>
                <a:ext cx="384" cy="816"/>
              </a:xfrm>
              <a:prstGeom prst="rect">
                <a:avLst/>
              </a:prstGeom>
              <a:pattFill prst="dashHorz">
                <a:fgClr>
                  <a:srgbClr val="3333FF"/>
                </a:fgClr>
                <a:bgClr>
                  <a:srgbClr val="CDF9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17436" name="Line 19"/>
              <p:cNvSpPr>
                <a:spLocks noChangeShapeType="1"/>
              </p:cNvSpPr>
              <p:nvPr/>
            </p:nvSpPr>
            <p:spPr bwMode="auto">
              <a:xfrm flipH="1">
                <a:off x="3744" y="2208"/>
                <a:ext cx="384" cy="0"/>
              </a:xfrm>
              <a:prstGeom prst="line">
                <a:avLst/>
              </a:prstGeom>
              <a:noFill/>
              <a:ln w="22225">
                <a:solidFill>
                  <a:srgbClr val="6D5451"/>
                </a:solidFill>
                <a:round/>
                <a:headEnd/>
                <a:tailEnd/>
              </a:ln>
              <a:extLst>
                <a:ext uri="{909E8E84-426E-40DD-AFC4-6F175D3DCCD1}">
                  <a14:hiddenFill xmlns:a14="http://schemas.microsoft.com/office/drawing/2010/main">
                    <a:noFill/>
                  </a14:hiddenFill>
                </a:ext>
              </a:extLst>
            </p:spPr>
            <p:txBody>
              <a:bodyPr wrap="none"/>
              <a:lstStyle/>
              <a:p>
                <a:endParaRPr lang="en-GB" sz="1350"/>
              </a:p>
            </p:txBody>
          </p:sp>
          <p:grpSp>
            <p:nvGrpSpPr>
              <p:cNvPr id="17437" name="Group 25"/>
              <p:cNvGrpSpPr>
                <a:grpSpLocks/>
              </p:cNvGrpSpPr>
              <p:nvPr/>
            </p:nvGrpSpPr>
            <p:grpSpPr bwMode="auto">
              <a:xfrm>
                <a:off x="5376" y="2064"/>
                <a:ext cx="384" cy="144"/>
                <a:chOff x="4032" y="2688"/>
                <a:chExt cx="595" cy="144"/>
              </a:xfrm>
            </p:grpSpPr>
            <p:sp>
              <p:nvSpPr>
                <p:cNvPr id="17438" name="Rectangle 22" descr="Dashed horizontal"/>
                <p:cNvSpPr>
                  <a:spLocks noChangeArrowheads="1"/>
                </p:cNvSpPr>
                <p:nvPr/>
              </p:nvSpPr>
              <p:spPr bwMode="auto">
                <a:xfrm>
                  <a:off x="4368" y="2688"/>
                  <a:ext cx="259" cy="144"/>
                </a:xfrm>
                <a:prstGeom prst="rect">
                  <a:avLst/>
                </a:prstGeom>
                <a:pattFill prst="dashHorz">
                  <a:fgClr>
                    <a:srgbClr val="3333FF"/>
                  </a:fgClr>
                  <a:bgClr>
                    <a:srgbClr val="CDF9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17439" name="AutoShape 23" descr="Dashed horizontal"/>
                <p:cNvSpPr>
                  <a:spLocks noChangeArrowheads="1"/>
                </p:cNvSpPr>
                <p:nvPr/>
              </p:nvSpPr>
              <p:spPr bwMode="auto">
                <a:xfrm>
                  <a:off x="4032" y="2688"/>
                  <a:ext cx="432" cy="1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pattFill prst="dashHorz">
                  <a:fgClr>
                    <a:srgbClr val="3333FF"/>
                  </a:fgClr>
                  <a:bgClr>
                    <a:srgbClr val="CDF9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sz="1350"/>
                </a:p>
              </p:txBody>
            </p:sp>
          </p:grpSp>
        </p:grpSp>
        <p:grpSp>
          <p:nvGrpSpPr>
            <p:cNvPr id="17415" name="Group 31"/>
            <p:cNvGrpSpPr>
              <a:grpSpLocks/>
            </p:cNvGrpSpPr>
            <p:nvPr/>
          </p:nvGrpSpPr>
          <p:grpSpPr bwMode="auto">
            <a:xfrm>
              <a:off x="8534400" y="2209800"/>
              <a:ext cx="1435100" cy="850900"/>
              <a:chOff x="4416" y="1624"/>
              <a:chExt cx="1008" cy="536"/>
            </a:xfrm>
          </p:grpSpPr>
          <p:sp>
            <p:nvSpPr>
              <p:cNvPr id="17431" name="Freeform 28"/>
              <p:cNvSpPr>
                <a:spLocks/>
              </p:cNvSpPr>
              <p:nvPr/>
            </p:nvSpPr>
            <p:spPr bwMode="auto">
              <a:xfrm>
                <a:off x="4416" y="1624"/>
                <a:ext cx="576" cy="296"/>
              </a:xfrm>
              <a:custGeom>
                <a:avLst/>
                <a:gdLst>
                  <a:gd name="T0" fmla="*/ 0 w 576"/>
                  <a:gd name="T1" fmla="*/ 8 h 296"/>
                  <a:gd name="T2" fmla="*/ 96 w 576"/>
                  <a:gd name="T3" fmla="*/ 8 h 296"/>
                  <a:gd name="T4" fmla="*/ 240 w 576"/>
                  <a:gd name="T5" fmla="*/ 56 h 296"/>
                  <a:gd name="T6" fmla="*/ 480 w 576"/>
                  <a:gd name="T7" fmla="*/ 200 h 296"/>
                  <a:gd name="T8" fmla="*/ 576 w 576"/>
                  <a:gd name="T9" fmla="*/ 296 h 296"/>
                  <a:gd name="T10" fmla="*/ 0 60000 65536"/>
                  <a:gd name="T11" fmla="*/ 0 60000 65536"/>
                  <a:gd name="T12" fmla="*/ 0 60000 65536"/>
                  <a:gd name="T13" fmla="*/ 0 60000 65536"/>
                  <a:gd name="T14" fmla="*/ 0 60000 65536"/>
                  <a:gd name="T15" fmla="*/ 0 w 576"/>
                  <a:gd name="T16" fmla="*/ 0 h 296"/>
                  <a:gd name="T17" fmla="*/ 576 w 576"/>
                  <a:gd name="T18" fmla="*/ 296 h 296"/>
                </a:gdLst>
                <a:ahLst/>
                <a:cxnLst>
                  <a:cxn ang="T10">
                    <a:pos x="T0" y="T1"/>
                  </a:cxn>
                  <a:cxn ang="T11">
                    <a:pos x="T2" y="T3"/>
                  </a:cxn>
                  <a:cxn ang="T12">
                    <a:pos x="T4" y="T5"/>
                  </a:cxn>
                  <a:cxn ang="T13">
                    <a:pos x="T6" y="T7"/>
                  </a:cxn>
                  <a:cxn ang="T14">
                    <a:pos x="T8" y="T9"/>
                  </a:cxn>
                </a:cxnLst>
                <a:rect l="T15" t="T16" r="T17" b="T18"/>
                <a:pathLst>
                  <a:path w="576" h="296">
                    <a:moveTo>
                      <a:pt x="0" y="8"/>
                    </a:moveTo>
                    <a:cubicBezTo>
                      <a:pt x="28" y="4"/>
                      <a:pt x="56" y="0"/>
                      <a:pt x="96" y="8"/>
                    </a:cubicBezTo>
                    <a:cubicBezTo>
                      <a:pt x="136" y="16"/>
                      <a:pt x="176" y="24"/>
                      <a:pt x="240" y="56"/>
                    </a:cubicBezTo>
                    <a:cubicBezTo>
                      <a:pt x="304" y="88"/>
                      <a:pt x="424" y="160"/>
                      <a:pt x="480" y="200"/>
                    </a:cubicBezTo>
                    <a:cubicBezTo>
                      <a:pt x="536" y="240"/>
                      <a:pt x="556" y="268"/>
                      <a:pt x="576" y="296"/>
                    </a:cubicBezTo>
                  </a:path>
                </a:pathLst>
              </a:custGeom>
              <a:noFill/>
              <a:ln w="22225">
                <a:solidFill>
                  <a:srgbClr val="0000FF"/>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en-GB" sz="1350"/>
              </a:p>
            </p:txBody>
          </p:sp>
          <p:sp>
            <p:nvSpPr>
              <p:cNvPr id="17432" name="Freeform 30"/>
              <p:cNvSpPr>
                <a:spLocks/>
              </p:cNvSpPr>
              <p:nvPr/>
            </p:nvSpPr>
            <p:spPr bwMode="auto">
              <a:xfrm>
                <a:off x="4992" y="1920"/>
                <a:ext cx="432" cy="240"/>
              </a:xfrm>
              <a:custGeom>
                <a:avLst/>
                <a:gdLst>
                  <a:gd name="T0" fmla="*/ 0 w 432"/>
                  <a:gd name="T1" fmla="*/ 0 h 240"/>
                  <a:gd name="T2" fmla="*/ 96 w 432"/>
                  <a:gd name="T3" fmla="*/ 96 h 240"/>
                  <a:gd name="T4" fmla="*/ 240 w 432"/>
                  <a:gd name="T5" fmla="*/ 192 h 240"/>
                  <a:gd name="T6" fmla="*/ 432 w 432"/>
                  <a:gd name="T7" fmla="*/ 240 h 240"/>
                  <a:gd name="T8" fmla="*/ 0 60000 65536"/>
                  <a:gd name="T9" fmla="*/ 0 60000 65536"/>
                  <a:gd name="T10" fmla="*/ 0 60000 65536"/>
                  <a:gd name="T11" fmla="*/ 0 60000 65536"/>
                  <a:gd name="T12" fmla="*/ 0 w 432"/>
                  <a:gd name="T13" fmla="*/ 0 h 240"/>
                  <a:gd name="T14" fmla="*/ 432 w 432"/>
                  <a:gd name="T15" fmla="*/ 240 h 240"/>
                </a:gdLst>
                <a:ahLst/>
                <a:cxnLst>
                  <a:cxn ang="T8">
                    <a:pos x="T0" y="T1"/>
                  </a:cxn>
                  <a:cxn ang="T9">
                    <a:pos x="T2" y="T3"/>
                  </a:cxn>
                  <a:cxn ang="T10">
                    <a:pos x="T4" y="T5"/>
                  </a:cxn>
                  <a:cxn ang="T11">
                    <a:pos x="T6" y="T7"/>
                  </a:cxn>
                </a:cxnLst>
                <a:rect l="T12" t="T13" r="T14" b="T15"/>
                <a:pathLst>
                  <a:path w="432" h="240">
                    <a:moveTo>
                      <a:pt x="0" y="0"/>
                    </a:moveTo>
                    <a:cubicBezTo>
                      <a:pt x="28" y="32"/>
                      <a:pt x="56" y="64"/>
                      <a:pt x="96" y="96"/>
                    </a:cubicBezTo>
                    <a:cubicBezTo>
                      <a:pt x="136" y="128"/>
                      <a:pt x="184" y="168"/>
                      <a:pt x="240" y="192"/>
                    </a:cubicBezTo>
                    <a:cubicBezTo>
                      <a:pt x="296" y="216"/>
                      <a:pt x="364" y="228"/>
                      <a:pt x="432" y="240"/>
                    </a:cubicBezTo>
                  </a:path>
                </a:pathLst>
              </a:cu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GB" sz="1350"/>
              </a:p>
            </p:txBody>
          </p:sp>
        </p:grpSp>
        <p:grpSp>
          <p:nvGrpSpPr>
            <p:cNvPr id="17416" name="Group 38"/>
            <p:cNvGrpSpPr>
              <a:grpSpLocks/>
            </p:cNvGrpSpPr>
            <p:nvPr/>
          </p:nvGrpSpPr>
          <p:grpSpPr bwMode="auto">
            <a:xfrm>
              <a:off x="7543800" y="4495801"/>
              <a:ext cx="2971800" cy="449263"/>
              <a:chOff x="3792" y="2832"/>
              <a:chExt cx="1872" cy="283"/>
            </a:xfrm>
          </p:grpSpPr>
          <p:sp>
            <p:nvSpPr>
              <p:cNvPr id="17429" name="Line 32"/>
              <p:cNvSpPr>
                <a:spLocks noChangeShapeType="1"/>
              </p:cNvSpPr>
              <p:nvPr/>
            </p:nvSpPr>
            <p:spPr bwMode="auto">
              <a:xfrm>
                <a:off x="3792" y="2832"/>
                <a:ext cx="1872" cy="0"/>
              </a:xfrm>
              <a:prstGeom prst="line">
                <a:avLst/>
              </a:prstGeom>
              <a:noFill/>
              <a:ln w="22225">
                <a:solidFill>
                  <a:srgbClr val="339966"/>
                </a:solidFill>
                <a:round/>
                <a:headEnd/>
                <a:tailEnd/>
              </a:ln>
              <a:extLst>
                <a:ext uri="{909E8E84-426E-40DD-AFC4-6F175D3DCCD1}">
                  <a14:hiddenFill xmlns:a14="http://schemas.microsoft.com/office/drawing/2010/main">
                    <a:noFill/>
                  </a14:hiddenFill>
                </a:ext>
              </a:extLst>
            </p:spPr>
            <p:txBody>
              <a:bodyPr wrap="none"/>
              <a:lstStyle/>
              <a:p>
                <a:endParaRPr lang="en-GB" sz="1350"/>
              </a:p>
            </p:txBody>
          </p:sp>
          <p:sp>
            <p:nvSpPr>
              <p:cNvPr id="17430" name="Text Box 33"/>
              <p:cNvSpPr txBox="1">
                <a:spLocks noChangeArrowheads="1"/>
              </p:cNvSpPr>
              <p:nvPr/>
            </p:nvSpPr>
            <p:spPr bwMode="auto">
              <a:xfrm>
                <a:off x="4896" y="2832"/>
                <a:ext cx="768"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50000"/>
                  </a:spcBef>
                  <a:buClrTx/>
                  <a:buSzTx/>
                  <a:buFontTx/>
                  <a:buNone/>
                </a:pPr>
                <a:r>
                  <a:rPr lang="en-US" altLang="en-US" sz="1800">
                    <a:solidFill>
                      <a:srgbClr val="1E6F0B"/>
                    </a:solidFill>
                    <a:latin typeface="Arial" panose="020B0604020202020204" pitchFamily="34" charset="0"/>
                  </a:rPr>
                  <a:t>datum</a:t>
                </a:r>
                <a:endParaRPr lang="en-AU" altLang="en-US" sz="1800">
                  <a:solidFill>
                    <a:srgbClr val="1E6F0B"/>
                  </a:solidFill>
                  <a:latin typeface="Arial" panose="020B0604020202020204" pitchFamily="34" charset="0"/>
                </a:endParaRPr>
              </a:p>
            </p:txBody>
          </p:sp>
        </p:grpSp>
        <p:grpSp>
          <p:nvGrpSpPr>
            <p:cNvPr id="17417" name="Group 37"/>
            <p:cNvGrpSpPr>
              <a:grpSpLocks/>
            </p:cNvGrpSpPr>
            <p:nvPr/>
          </p:nvGrpSpPr>
          <p:grpSpPr bwMode="auto">
            <a:xfrm>
              <a:off x="8851900" y="2319338"/>
              <a:ext cx="381000" cy="2176462"/>
              <a:chOff x="4560" y="1680"/>
              <a:chExt cx="144" cy="1152"/>
            </a:xfrm>
          </p:grpSpPr>
          <p:sp>
            <p:nvSpPr>
              <p:cNvPr id="17427" name="Line 35"/>
              <p:cNvSpPr>
                <a:spLocks noChangeShapeType="1"/>
              </p:cNvSpPr>
              <p:nvPr/>
            </p:nvSpPr>
            <p:spPr bwMode="auto">
              <a:xfrm>
                <a:off x="4560" y="1680"/>
                <a:ext cx="0" cy="1152"/>
              </a:xfrm>
              <a:prstGeom prst="line">
                <a:avLst/>
              </a:prstGeom>
              <a:noFill/>
              <a:ln w="19050">
                <a:solidFill>
                  <a:srgbClr val="339966"/>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en-GB" sz="1350"/>
              </a:p>
            </p:txBody>
          </p:sp>
          <p:sp>
            <p:nvSpPr>
              <p:cNvPr id="17428" name="Text Box 36"/>
              <p:cNvSpPr txBox="1">
                <a:spLocks noChangeArrowheads="1"/>
              </p:cNvSpPr>
              <p:nvPr/>
            </p:nvSpPr>
            <p:spPr bwMode="auto">
              <a:xfrm>
                <a:off x="4560" y="2064"/>
                <a:ext cx="144"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50000"/>
                  </a:spcBef>
                  <a:buClrTx/>
                  <a:buSzTx/>
                  <a:buFontTx/>
                  <a:buNone/>
                </a:pPr>
                <a:r>
                  <a:rPr lang="en-US" altLang="en-US" sz="1800">
                    <a:solidFill>
                      <a:srgbClr val="1E6F0B"/>
                    </a:solidFill>
                    <a:latin typeface="Arial" panose="020B0604020202020204" pitchFamily="34" charset="0"/>
                  </a:rPr>
                  <a:t>z</a:t>
                </a:r>
                <a:endParaRPr lang="en-AU" altLang="en-US" sz="1800">
                  <a:solidFill>
                    <a:srgbClr val="1E6F0B"/>
                  </a:solidFill>
                  <a:latin typeface="Arial" panose="020B0604020202020204" pitchFamily="34" charset="0"/>
                </a:endParaRPr>
              </a:p>
            </p:txBody>
          </p:sp>
        </p:grpSp>
        <p:grpSp>
          <p:nvGrpSpPr>
            <p:cNvPr id="17418" name="Group 40"/>
            <p:cNvGrpSpPr>
              <a:grpSpLocks/>
            </p:cNvGrpSpPr>
            <p:nvPr/>
          </p:nvGrpSpPr>
          <p:grpSpPr bwMode="auto">
            <a:xfrm>
              <a:off x="8813800" y="1943102"/>
              <a:ext cx="1905000" cy="449263"/>
              <a:chOff x="4560" y="1440"/>
              <a:chExt cx="1200" cy="283"/>
            </a:xfrm>
          </p:grpSpPr>
          <p:sp>
            <p:nvSpPr>
              <p:cNvPr id="17425" name="Oval 34"/>
              <p:cNvSpPr>
                <a:spLocks noChangeArrowheads="1"/>
              </p:cNvSpPr>
              <p:nvPr/>
            </p:nvSpPr>
            <p:spPr bwMode="auto">
              <a:xfrm>
                <a:off x="4560" y="16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17426" name="Text Box 39"/>
              <p:cNvSpPr txBox="1">
                <a:spLocks noChangeArrowheads="1"/>
              </p:cNvSpPr>
              <p:nvPr/>
            </p:nvSpPr>
            <p:spPr bwMode="auto">
              <a:xfrm>
                <a:off x="4608" y="1440"/>
                <a:ext cx="1152"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50000"/>
                  </a:spcBef>
                  <a:buClrTx/>
                  <a:buSzTx/>
                  <a:buFontTx/>
                  <a:buNone/>
                </a:pPr>
                <a:r>
                  <a:rPr lang="en-US" altLang="en-US" sz="1800">
                    <a:solidFill>
                      <a:srgbClr val="3333FF"/>
                    </a:solidFill>
                    <a:latin typeface="Arial" panose="020B0604020202020204" pitchFamily="34" charset="0"/>
                  </a:rPr>
                  <a:t>fluid particle</a:t>
                </a:r>
                <a:endParaRPr lang="en-AU" altLang="en-US" sz="1800">
                  <a:solidFill>
                    <a:srgbClr val="3333FF"/>
                  </a:solidFill>
                  <a:latin typeface="Arial" panose="020B0604020202020204" pitchFamily="34" charset="0"/>
                </a:endParaRPr>
              </a:p>
            </p:txBody>
          </p:sp>
        </p:grpSp>
      </p:grpSp>
      <p:sp>
        <p:nvSpPr>
          <p:cNvPr id="17419" name="Text Box 41"/>
          <p:cNvSpPr txBox="1">
            <a:spLocks noChangeArrowheads="1"/>
          </p:cNvSpPr>
          <p:nvPr/>
        </p:nvSpPr>
        <p:spPr bwMode="auto">
          <a:xfrm>
            <a:off x="922543" y="873092"/>
            <a:ext cx="8221457"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r>
              <a:rPr lang="en-US" altLang="en-US" sz="2800" b="1" dirty="0">
                <a:latin typeface="+mj-lt"/>
              </a:rPr>
              <a:t>Bernoulli's Principle</a:t>
            </a:r>
            <a:r>
              <a:rPr lang="en-US" altLang="en-US" sz="2800" dirty="0">
                <a:latin typeface="+mj-lt"/>
              </a:rPr>
              <a:t> states that as the speed of a moving fluid increases, the pressure within the fluid decreases</a:t>
            </a:r>
            <a:r>
              <a:rPr lang="en-US" altLang="en-US" sz="2800" i="1" dirty="0">
                <a:solidFill>
                  <a:srgbClr val="FF3300"/>
                </a:solidFill>
                <a:latin typeface="+mj-lt"/>
              </a:rPr>
              <a:t>. </a:t>
            </a:r>
          </a:p>
          <a:p>
            <a:r>
              <a:rPr lang="en-US" altLang="en-US" sz="2800" dirty="0">
                <a:latin typeface="+mj-lt"/>
                <a:cs typeface="Times New Roman" panose="02020603050405020304" pitchFamily="18" charset="0"/>
              </a:rPr>
              <a:t>The energy of fluid comprise of: </a:t>
            </a:r>
            <a:endParaRPr lang="en-AU" altLang="en-US" sz="2800" dirty="0">
              <a:latin typeface="+mj-lt"/>
              <a:cs typeface="Times New Roman" panose="02020603050405020304" pitchFamily="18" charset="0"/>
            </a:endParaRPr>
          </a:p>
          <a:p>
            <a:endParaRPr lang="en-US" altLang="en-US" sz="2800" i="1" dirty="0">
              <a:solidFill>
                <a:srgbClr val="FF3300"/>
              </a:solidFill>
              <a:latin typeface="+mj-lt"/>
            </a:endParaRPr>
          </a:p>
        </p:txBody>
      </p:sp>
      <p:sp>
        <p:nvSpPr>
          <p:cNvPr id="17420" name="Rectangle 42"/>
          <p:cNvSpPr>
            <a:spLocks noChangeArrowheads="1"/>
          </p:cNvSpPr>
          <p:nvPr/>
        </p:nvSpPr>
        <p:spPr bwMode="auto">
          <a:xfrm>
            <a:off x="1403454" y="3990099"/>
            <a:ext cx="2857500" cy="58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buClr>
                <a:schemeClr val="tx2"/>
              </a:buClr>
              <a:buSzPct val="65000"/>
              <a:buFont typeface="Wingdings" panose="05000000000000000000" pitchFamily="2" charset="2"/>
              <a:buNone/>
            </a:pPr>
            <a:endParaRPr lang="en-US" altLang="en-US" sz="1800" dirty="0">
              <a:latin typeface="Times New Roman" panose="02020603050405020304" pitchFamily="18" charset="0"/>
              <a:cs typeface="Times New Roman" panose="02020603050405020304" pitchFamily="18" charset="0"/>
            </a:endParaRPr>
          </a:p>
          <a:p>
            <a:pPr eaLnBrk="1" hangingPunct="1">
              <a:buClr>
                <a:schemeClr val="tx2"/>
              </a:buClr>
              <a:buSzPct val="65000"/>
              <a:buFont typeface="Wingdings" panose="05000000000000000000" pitchFamily="2" charset="2"/>
              <a:buNone/>
            </a:pPr>
            <a:endParaRPr lang="en-AU" altLang="en-US" sz="1800" dirty="0">
              <a:latin typeface="Times New Roman" panose="02020603050405020304" pitchFamily="18" charset="0"/>
              <a:cs typeface="Times New Roman" panose="02020603050405020304" pitchFamily="18" charset="0"/>
            </a:endParaRPr>
          </a:p>
        </p:txBody>
      </p:sp>
      <p:sp>
        <p:nvSpPr>
          <p:cNvPr id="17421" name="Rectangle 43"/>
          <p:cNvSpPr>
            <a:spLocks noChangeArrowheads="1"/>
          </p:cNvSpPr>
          <p:nvPr/>
        </p:nvSpPr>
        <p:spPr bwMode="auto">
          <a:xfrm>
            <a:off x="1116341" y="3351057"/>
            <a:ext cx="4910152" cy="157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marL="273050" indent="-254000">
              <a:buClr>
                <a:schemeClr val="tx2"/>
              </a:buClr>
              <a:buSzPct val="65000"/>
            </a:pPr>
            <a:r>
              <a:rPr lang="en-US" altLang="en-US" sz="2100" dirty="0">
                <a:latin typeface="Arial" panose="020B0604020202020204" pitchFamily="34" charset="0"/>
              </a:rPr>
              <a:t>Potential energy: due to </a:t>
            </a:r>
            <a:r>
              <a:rPr lang="en-US" altLang="en-US" sz="2100" b="1" u="sng" dirty="0">
                <a:latin typeface="Arial" panose="020B0604020202020204" pitchFamily="34" charset="0"/>
              </a:rPr>
              <a:t>elevation</a:t>
            </a:r>
            <a:r>
              <a:rPr lang="en-US" altLang="en-US" sz="2100" dirty="0">
                <a:latin typeface="Arial" panose="020B0604020202020204" pitchFamily="34" charset="0"/>
              </a:rPr>
              <a:t> </a:t>
            </a:r>
            <a:r>
              <a:rPr lang="en-US" altLang="en-US" sz="2100" dirty="0">
                <a:solidFill>
                  <a:srgbClr val="1E6F0B"/>
                </a:solidFill>
                <a:latin typeface="Arial" panose="020B0604020202020204" pitchFamily="34" charset="0"/>
              </a:rPr>
              <a:t>(z)</a:t>
            </a:r>
            <a:r>
              <a:rPr lang="en-US" altLang="en-US" sz="2100" dirty="0">
                <a:latin typeface="Arial" panose="020B0604020202020204" pitchFamily="34" charset="0"/>
              </a:rPr>
              <a:t> with respect to a </a:t>
            </a:r>
            <a:r>
              <a:rPr lang="en-US" altLang="en-US" sz="2100" dirty="0">
                <a:solidFill>
                  <a:srgbClr val="1E6F0B"/>
                </a:solidFill>
                <a:latin typeface="Arial" panose="020B0604020202020204" pitchFamily="34" charset="0"/>
              </a:rPr>
              <a:t>datum</a:t>
            </a:r>
          </a:p>
          <a:p>
            <a:pPr marL="273050" indent="-254000">
              <a:buClr>
                <a:schemeClr val="tx2"/>
              </a:buClr>
              <a:buSzPct val="65000"/>
            </a:pPr>
            <a:r>
              <a:rPr lang="en-US" altLang="en-US" sz="2100" dirty="0">
                <a:latin typeface="Arial" panose="020B0604020202020204" pitchFamily="34" charset="0"/>
              </a:rPr>
              <a:t>Pressure energy: due to </a:t>
            </a:r>
            <a:r>
              <a:rPr lang="en-US" altLang="en-US" sz="2100" b="1" u="sng" dirty="0">
                <a:latin typeface="Arial" panose="020B0604020202020204" pitchFamily="34" charset="0"/>
              </a:rPr>
              <a:t>pressure</a:t>
            </a:r>
          </a:p>
          <a:p>
            <a:pPr marL="273050" indent="-254000">
              <a:buClr>
                <a:schemeClr val="tx2"/>
              </a:buClr>
              <a:buSzPct val="65000"/>
            </a:pPr>
            <a:r>
              <a:rPr lang="en-US" altLang="en-US" sz="2100" dirty="0">
                <a:latin typeface="Arial" panose="020B0604020202020204" pitchFamily="34" charset="0"/>
              </a:rPr>
              <a:t>Kinetic energy: due to </a:t>
            </a:r>
            <a:r>
              <a:rPr lang="en-US" altLang="en-US" sz="2100" b="1" u="sng" dirty="0">
                <a:latin typeface="Arial" panose="020B0604020202020204" pitchFamily="34" charset="0"/>
              </a:rPr>
              <a:t>velocity</a:t>
            </a:r>
            <a:endParaRPr lang="en-AU" altLang="en-US" sz="2100" b="1" u="sng" dirty="0">
              <a:latin typeface="Arial" panose="020B0604020202020204" pitchFamily="34" charset="0"/>
            </a:endParaRPr>
          </a:p>
          <a:p>
            <a:pPr>
              <a:buClr>
                <a:schemeClr val="tx2"/>
              </a:buClr>
              <a:buSzPct val="65000"/>
            </a:pPr>
            <a:endParaRPr lang="en-US" altLang="en-US" sz="2100" dirty="0">
              <a:latin typeface="Arial" panose="020B0604020202020204" pitchFamily="34" charset="0"/>
            </a:endParaRPr>
          </a:p>
          <a:p>
            <a:pPr>
              <a:buClr>
                <a:schemeClr val="tx2"/>
              </a:buClr>
              <a:buSzPct val="65000"/>
            </a:pPr>
            <a:endParaRPr lang="en-AU" altLang="en-US" sz="2100" dirty="0">
              <a:latin typeface="Arial" panose="020B0604020202020204" pitchFamily="34" charset="0"/>
            </a:endParaRPr>
          </a:p>
        </p:txBody>
      </p:sp>
    </p:spTree>
    <p:extLst>
      <p:ext uri="{BB962C8B-B14F-4D97-AF65-F5344CB8AC3E}">
        <p14:creationId xmlns:p14="http://schemas.microsoft.com/office/powerpoint/2010/main" val="2998503257"/>
      </p:ext>
    </p:extLst>
  </p:cSld>
  <p:clrMapOvr>
    <a:masterClrMapping/>
  </p:clrMapOvr>
  <p:transition advTm="26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198444" y="169226"/>
            <a:ext cx="5943600" cy="359709"/>
          </a:xfrm>
        </p:spPr>
        <p:txBody>
          <a:bodyPr>
            <a:noAutofit/>
          </a:bodyPr>
          <a:lstStyle/>
          <a:p>
            <a:r>
              <a:rPr lang="en-US" altLang="en-US" sz="4000" b="1" dirty="0"/>
              <a:t>Bernoulli’s Equation</a:t>
            </a:r>
          </a:p>
        </p:txBody>
      </p:sp>
      <p:sp>
        <p:nvSpPr>
          <p:cNvPr id="20483" name="Content Placeholder 2"/>
          <p:cNvSpPr>
            <a:spLocks noGrp="1"/>
          </p:cNvSpPr>
          <p:nvPr>
            <p:ph idx="1"/>
          </p:nvPr>
        </p:nvSpPr>
        <p:spPr>
          <a:xfrm>
            <a:off x="1024396" y="724951"/>
            <a:ext cx="7966334" cy="2235495"/>
          </a:xfrm>
        </p:spPr>
        <p:txBody>
          <a:bodyPr>
            <a:normAutofit/>
          </a:bodyPr>
          <a:lstStyle/>
          <a:p>
            <a:pPr marL="0" indent="0">
              <a:buNone/>
            </a:pPr>
            <a:r>
              <a:rPr lang="en-US" altLang="en-US" sz="2400" dirty="0"/>
              <a:t>The total head at any point in water under steady flow condition may be expressed as :</a:t>
            </a:r>
          </a:p>
          <a:p>
            <a:pPr marL="0" indent="0">
              <a:buNone/>
            </a:pPr>
            <a:r>
              <a:rPr lang="en-US" altLang="en-US" sz="2400" b="1" dirty="0"/>
              <a:t>Total head </a:t>
            </a:r>
            <a:r>
              <a:rPr lang="en-US" altLang="en-US" sz="2400" dirty="0"/>
              <a:t>= </a:t>
            </a:r>
            <a:r>
              <a:rPr lang="en-US" altLang="en-US" sz="2400" b="1" dirty="0"/>
              <a:t>pressure head </a:t>
            </a:r>
            <a:r>
              <a:rPr lang="en-US" altLang="en-US" sz="2400" dirty="0"/>
              <a:t>+ </a:t>
            </a:r>
            <a:r>
              <a:rPr lang="en-US" altLang="en-US" sz="2400" b="1" dirty="0"/>
              <a:t>velocity head </a:t>
            </a:r>
            <a:r>
              <a:rPr lang="en-US" altLang="en-US" sz="2400" dirty="0"/>
              <a:t>+ </a:t>
            </a:r>
            <a:r>
              <a:rPr lang="en-US" altLang="en-US" sz="2400" b="1" dirty="0"/>
              <a:t>elevation head</a:t>
            </a:r>
          </a:p>
          <a:p>
            <a:endParaRPr lang="en-US" altLang="en-US" sz="2400" dirty="0"/>
          </a:p>
          <a:p>
            <a:endParaRPr lang="en-US" altLang="en-US" sz="2400" dirty="0"/>
          </a:p>
        </p:txBody>
      </p:sp>
      <p:pic>
        <p:nvPicPr>
          <p:cNvPr id="2048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7410" y="4099197"/>
            <a:ext cx="4626590" cy="276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138832"/>
            <a:ext cx="4749421" cy="257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748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4"/>
          <p:cNvSpPr>
            <a:spLocks noChangeArrowheads="1"/>
          </p:cNvSpPr>
          <p:nvPr/>
        </p:nvSpPr>
        <p:spPr bwMode="auto">
          <a:xfrm>
            <a:off x="764274" y="693459"/>
            <a:ext cx="8379726" cy="630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257175" indent="-257175" eaLnBrk="1" hangingPunct="1">
              <a:buFont typeface="Arial" panose="020B0604020202020204" pitchFamily="34" charset="0"/>
              <a:buChar char="•"/>
            </a:pPr>
            <a:r>
              <a:rPr lang="en-US" altLang="en-US" sz="2800" dirty="0">
                <a:latin typeface="+mn-lt"/>
              </a:rPr>
              <a:t>As the water flows from A to B, there is an energy loss which is represented by the difference in the total heads HA, and HD</a:t>
            </a:r>
          </a:p>
          <a:p>
            <a:pPr eaLnBrk="1" hangingPunct="1"/>
            <a:endParaRPr lang="en-US" altLang="en-US" sz="2800" dirty="0">
              <a:latin typeface="+mn-lt"/>
            </a:endParaRPr>
          </a:p>
          <a:p>
            <a:pPr eaLnBrk="1" hangingPunct="1"/>
            <a:endParaRPr lang="en-US" altLang="en-US" sz="2800" dirty="0">
              <a:latin typeface="+mn-lt"/>
            </a:endParaRPr>
          </a:p>
          <a:p>
            <a:pPr eaLnBrk="1" hangingPunct="1"/>
            <a:r>
              <a:rPr lang="en-US" altLang="en-US" sz="2000" dirty="0">
                <a:latin typeface="+mn-lt"/>
              </a:rPr>
              <a:t>where, P</a:t>
            </a:r>
            <a:r>
              <a:rPr lang="en-US" altLang="en-US" sz="2000" baseline="-25000" dirty="0">
                <a:latin typeface="+mn-lt"/>
              </a:rPr>
              <a:t>A</a:t>
            </a:r>
            <a:r>
              <a:rPr lang="en-US" altLang="en-US" sz="2000" dirty="0">
                <a:latin typeface="+mn-lt"/>
              </a:rPr>
              <a:t> and P</a:t>
            </a:r>
            <a:r>
              <a:rPr lang="en-US" altLang="en-US" sz="2000" baseline="-25000" dirty="0">
                <a:latin typeface="+mn-lt"/>
              </a:rPr>
              <a:t>B</a:t>
            </a:r>
            <a:r>
              <a:rPr lang="en-US" altLang="en-US" sz="2000" dirty="0">
                <a:latin typeface="+mn-lt"/>
              </a:rPr>
              <a:t> = pressure heads, V</a:t>
            </a:r>
            <a:r>
              <a:rPr lang="en-US" altLang="en-US" sz="2000" baseline="-25000" dirty="0">
                <a:latin typeface="+mn-lt"/>
              </a:rPr>
              <a:t>A </a:t>
            </a:r>
            <a:r>
              <a:rPr lang="en-US" altLang="en-US" sz="2000" dirty="0">
                <a:latin typeface="+mn-lt"/>
              </a:rPr>
              <a:t>and V</a:t>
            </a:r>
            <a:r>
              <a:rPr lang="en-US" altLang="en-US" sz="2000" baseline="-25000" dirty="0">
                <a:latin typeface="+mn-lt"/>
              </a:rPr>
              <a:t>B</a:t>
            </a:r>
            <a:r>
              <a:rPr lang="en-US" altLang="en-US" sz="2000" dirty="0">
                <a:latin typeface="+mn-lt"/>
              </a:rPr>
              <a:t> = velocity, g - acceleration due to gravity, </a:t>
            </a:r>
            <a:r>
              <a:rPr lang="el-GR" altLang="en-US" sz="2000" dirty="0">
                <a:latin typeface="+mn-lt"/>
              </a:rPr>
              <a:t>γ</a:t>
            </a:r>
            <a:r>
              <a:rPr lang="en-US" altLang="en-US" sz="2000" baseline="-25000" dirty="0">
                <a:latin typeface="+mn-lt"/>
              </a:rPr>
              <a:t>w</a:t>
            </a:r>
            <a:r>
              <a:rPr lang="en-US" altLang="en-US" sz="2000" dirty="0">
                <a:latin typeface="+mn-lt"/>
              </a:rPr>
              <a:t> = unit weight of water, h = loss of head.</a:t>
            </a:r>
          </a:p>
          <a:p>
            <a:pPr eaLnBrk="1" hangingPunct="1"/>
            <a:endParaRPr lang="en-US" altLang="en-US" sz="2800" dirty="0">
              <a:latin typeface="+mn-lt"/>
            </a:endParaRPr>
          </a:p>
          <a:p>
            <a:pPr marL="257175" indent="-257175" eaLnBrk="1" hangingPunct="1">
              <a:buFont typeface="Arial" panose="020B0604020202020204" pitchFamily="34" charset="0"/>
              <a:buChar char="•"/>
            </a:pPr>
            <a:r>
              <a:rPr lang="en-US" altLang="en-US" sz="2800" dirty="0">
                <a:latin typeface="+mn-lt"/>
              </a:rPr>
              <a:t>For all practical purposes the velocity head is a small quantity and may be neglected. </a:t>
            </a:r>
          </a:p>
          <a:p>
            <a:pPr marL="257175" indent="-257175" eaLnBrk="1" hangingPunct="1">
              <a:buFont typeface="Arial" panose="020B0604020202020204" pitchFamily="34" charset="0"/>
              <a:buChar char="•"/>
            </a:pPr>
            <a:r>
              <a:rPr lang="en-US" altLang="en-US" sz="2800" dirty="0">
                <a:latin typeface="+mn-lt"/>
              </a:rPr>
              <a:t>The loss of head of h units is effected as the water flows from A to B. The loss of head per unit length of flow may be expressed as: 		</a:t>
            </a:r>
          </a:p>
          <a:p>
            <a:pPr marL="257175" indent="-257175" eaLnBrk="1" hangingPunct="1">
              <a:buFont typeface="Arial" panose="020B0604020202020204" pitchFamily="34" charset="0"/>
              <a:buChar char="•"/>
            </a:pPr>
            <a:r>
              <a:rPr lang="en-US" altLang="en-US" sz="2800" dirty="0">
                <a:latin typeface="+mn-lt"/>
              </a:rPr>
              <a:t>i  = h/L </a:t>
            </a:r>
          </a:p>
          <a:p>
            <a:pPr marL="257175" indent="-257175" eaLnBrk="1" hangingPunct="1">
              <a:buFont typeface="Arial" panose="020B0604020202020204" pitchFamily="34" charset="0"/>
              <a:buChar char="•"/>
            </a:pPr>
            <a:r>
              <a:rPr lang="en-US" altLang="en-US" sz="2800" dirty="0">
                <a:latin typeface="+mn-lt"/>
              </a:rPr>
              <a:t>	where  i  is called the hydraulic gradient.</a:t>
            </a:r>
          </a:p>
        </p:txBody>
      </p:sp>
      <p:pic>
        <p:nvPicPr>
          <p:cNvPr id="215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5226" y="2181322"/>
            <a:ext cx="432792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4"/>
          <p:cNvSpPr>
            <a:spLocks noChangeArrowheads="1"/>
          </p:cNvSpPr>
          <p:nvPr/>
        </p:nvSpPr>
        <p:spPr bwMode="auto">
          <a:xfrm>
            <a:off x="0" y="0"/>
            <a:ext cx="9144000" cy="69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pPr algn="ctr"/>
            <a:r>
              <a:rPr lang="en-AU" altLang="en-US" sz="3600" dirty="0">
                <a:solidFill>
                  <a:schemeClr val="tx1"/>
                </a:solidFill>
              </a:rPr>
              <a:t>Definition of Hydraulic Gradients</a:t>
            </a:r>
          </a:p>
        </p:txBody>
      </p:sp>
    </p:spTree>
    <p:extLst>
      <p:ext uri="{BB962C8B-B14F-4D97-AF65-F5344CB8AC3E}">
        <p14:creationId xmlns:p14="http://schemas.microsoft.com/office/powerpoint/2010/main" val="322634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557213" indent="-214313">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cs typeface="Arial" panose="020B0604020202020204" pitchFamily="34" charset="0"/>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cs typeface="Arial" panose="020B0604020202020204" pitchFamily="34" charset="0"/>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A2EE315E-EA3B-4F1C-AEB4-5F450A3F6C14}" type="slidenum">
              <a:rPr lang="ar-SA" altLang="en-US" sz="1050"/>
              <a:pPr>
                <a:spcBef>
                  <a:spcPct val="0"/>
                </a:spcBef>
                <a:buClrTx/>
                <a:buSzTx/>
                <a:buFontTx/>
                <a:buNone/>
              </a:pPr>
              <a:t>14</a:t>
            </a:fld>
            <a:endParaRPr lang="en-US" altLang="en-US" sz="1050"/>
          </a:p>
        </p:txBody>
      </p:sp>
      <p:sp>
        <p:nvSpPr>
          <p:cNvPr id="23555" name="Rectangle 2"/>
          <p:cNvSpPr>
            <a:spLocks noGrp="1" noChangeArrowheads="1"/>
          </p:cNvSpPr>
          <p:nvPr>
            <p:ph type="title"/>
          </p:nvPr>
        </p:nvSpPr>
        <p:spPr>
          <a:xfrm>
            <a:off x="1192950" y="78352"/>
            <a:ext cx="7814572" cy="447675"/>
          </a:xfrm>
        </p:spPr>
        <p:txBody>
          <a:bodyPr>
            <a:noAutofit/>
          </a:bodyPr>
          <a:lstStyle/>
          <a:p>
            <a:pPr algn="l" eaLnBrk="1" hangingPunct="1"/>
            <a:r>
              <a:rPr lang="en-US" altLang="en-US" sz="3600" b="1" dirty="0"/>
              <a:t>Definition of Hydraulic Gradient</a:t>
            </a:r>
          </a:p>
        </p:txBody>
      </p:sp>
      <p:sp>
        <p:nvSpPr>
          <p:cNvPr id="23556" name="Rectangle 6"/>
          <p:cNvSpPr>
            <a:spLocks noGrp="1" noChangeArrowheads="1"/>
          </p:cNvSpPr>
          <p:nvPr>
            <p:ph type="body" idx="1"/>
          </p:nvPr>
        </p:nvSpPr>
        <p:spPr>
          <a:xfrm>
            <a:off x="1591866" y="1685925"/>
            <a:ext cx="5829300" cy="3771900"/>
          </a:xfrm>
          <a:noFill/>
        </p:spPr>
        <p:txBody>
          <a:bodyPr/>
          <a:lstStyle/>
          <a:p>
            <a:pPr eaLnBrk="1" hangingPunct="1"/>
            <a:r>
              <a:rPr lang="en-US" altLang="en-US" sz="2100">
                <a:latin typeface="Times New Roman" panose="02020603050405020304" pitchFamily="18" charset="0"/>
                <a:cs typeface="Times New Roman" panose="02020603050405020304" pitchFamily="18" charset="0"/>
              </a:rPr>
              <a:t>In the field, the gradient of the head is the head difference over the distance separating the 2 wells.</a:t>
            </a:r>
          </a:p>
          <a:p>
            <a:pPr eaLnBrk="1" hangingPunct="1"/>
            <a:endParaRPr lang="en-US" altLang="en-US" sz="2100">
              <a:latin typeface="Times New Roman" panose="02020603050405020304" pitchFamily="18" charset="0"/>
              <a:cs typeface="Times New Roman" panose="02020603050405020304" pitchFamily="18" charset="0"/>
            </a:endParaRPr>
          </a:p>
        </p:txBody>
      </p:sp>
      <p:pic>
        <p:nvPicPr>
          <p:cNvPr id="23557" name="Picture 7"/>
          <p:cNvPicPr>
            <a:picLocks noChangeAspect="1" noChangeArrowheads="1"/>
          </p:cNvPicPr>
          <p:nvPr/>
        </p:nvPicPr>
        <p:blipFill>
          <a:blip r:embed="rId3">
            <a:extLst>
              <a:ext uri="{28A0092B-C50C-407E-A947-70E740481C1C}">
                <a14:useLocalDpi xmlns:a14="http://schemas.microsoft.com/office/drawing/2010/main" val="0"/>
              </a:ext>
            </a:extLst>
          </a:blip>
          <a:srcRect r="2325"/>
          <a:stretch>
            <a:fillRect/>
          </a:stretch>
        </p:blipFill>
        <p:spPr bwMode="auto">
          <a:xfrm>
            <a:off x="815307" y="2458905"/>
            <a:ext cx="8299696" cy="346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58" name="Object 1"/>
          <p:cNvGraphicFramePr>
            <a:graphicFrameLocks noChangeAspect="1"/>
          </p:cNvGraphicFramePr>
          <p:nvPr>
            <p:extLst>
              <p:ext uri="{D42A27DB-BD31-4B8C-83A1-F6EECF244321}">
                <p14:modId xmlns:p14="http://schemas.microsoft.com/office/powerpoint/2010/main" val="1389236547"/>
              </p:ext>
            </p:extLst>
          </p:nvPr>
        </p:nvGraphicFramePr>
        <p:xfrm>
          <a:off x="6590591" y="4229314"/>
          <a:ext cx="1365647" cy="590550"/>
        </p:xfrm>
        <a:graphic>
          <a:graphicData uri="http://schemas.openxmlformats.org/presentationml/2006/ole">
            <mc:AlternateContent xmlns:mc="http://schemas.openxmlformats.org/markup-compatibility/2006">
              <mc:Choice xmlns:v="urn:schemas-microsoft-com:vml" Requires="v">
                <p:oleObj spid="_x0000_s2072" name="Equation" r:id="rId4" imgW="761669" imgH="393529" progId="Equation.3">
                  <p:embed/>
                </p:oleObj>
              </mc:Choice>
              <mc:Fallback>
                <p:oleObj name="Equation" r:id="rId4" imgW="761669"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0591" y="4229314"/>
                        <a:ext cx="1365647" cy="5905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1056794" y="883403"/>
            <a:ext cx="7950727" cy="954107"/>
          </a:xfrm>
          <a:prstGeom prst="rect">
            <a:avLst/>
          </a:prstGeom>
        </p:spPr>
        <p:txBody>
          <a:bodyPr wrap="square">
            <a:spAutoFit/>
          </a:bodyPr>
          <a:lstStyle/>
          <a:p>
            <a:r>
              <a:rPr lang="en-US" altLang="en-US" sz="2800" dirty="0">
                <a:latin typeface="+mj-lt"/>
                <a:cs typeface="Times New Roman" panose="02020603050405020304" pitchFamily="18" charset="0"/>
              </a:rPr>
              <a:t>In the field, the gradient of the head is the head difference over the distance separating the 2 wells</a:t>
            </a:r>
            <a:endParaRPr lang="en-GB" sz="2800" dirty="0">
              <a:latin typeface="+mj-lt"/>
            </a:endParaRPr>
          </a:p>
        </p:txBody>
      </p:sp>
    </p:spTree>
    <p:extLst>
      <p:ext uri="{BB962C8B-B14F-4D97-AF65-F5344CB8AC3E}">
        <p14:creationId xmlns:p14="http://schemas.microsoft.com/office/powerpoint/2010/main" val="2582786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4" name="Rectangle 19"/>
          <p:cNvSpPr>
            <a:spLocks noChangeArrowheads="1"/>
          </p:cNvSpPr>
          <p:nvPr/>
        </p:nvSpPr>
        <p:spPr bwMode="auto">
          <a:xfrm>
            <a:off x="1727599" y="1862137"/>
            <a:ext cx="411956" cy="15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125">
                <a:solidFill>
                  <a:srgbClr val="000000"/>
                </a:solidFill>
              </a:rPr>
              <a:t>W.T.</a:t>
            </a:r>
          </a:p>
        </p:txBody>
      </p:sp>
      <p:sp>
        <p:nvSpPr>
          <p:cNvPr id="24599" name="Rectangle 28"/>
          <p:cNvSpPr>
            <a:spLocks noChangeArrowheads="1"/>
          </p:cNvSpPr>
          <p:nvPr/>
        </p:nvSpPr>
        <p:spPr bwMode="auto">
          <a:xfrm>
            <a:off x="1204913" y="127127"/>
            <a:ext cx="6375797" cy="316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3600" b="1" dirty="0">
                <a:solidFill>
                  <a:schemeClr val="tx2"/>
                </a:solidFill>
                <a:latin typeface="+mj-lt"/>
              </a:rPr>
              <a:t>Definition of Hydraulic Gradient</a:t>
            </a:r>
          </a:p>
        </p:txBody>
      </p:sp>
      <p:graphicFrame>
        <p:nvGraphicFramePr>
          <p:cNvPr id="24609" name="Object 1"/>
          <p:cNvGraphicFramePr>
            <a:graphicFrameLocks noChangeAspect="1"/>
          </p:cNvGraphicFramePr>
          <p:nvPr>
            <p:extLst>
              <p:ext uri="{D42A27DB-BD31-4B8C-83A1-F6EECF244321}">
                <p14:modId xmlns:p14="http://schemas.microsoft.com/office/powerpoint/2010/main" val="311352028"/>
              </p:ext>
            </p:extLst>
          </p:nvPr>
        </p:nvGraphicFramePr>
        <p:xfrm>
          <a:off x="2940422" y="5462690"/>
          <a:ext cx="3576441" cy="1019491"/>
        </p:xfrm>
        <a:graphic>
          <a:graphicData uri="http://schemas.openxmlformats.org/presentationml/2006/ole">
            <mc:AlternateContent xmlns:mc="http://schemas.openxmlformats.org/markup-compatibility/2006">
              <mc:Choice xmlns:v="urn:schemas-microsoft-com:vml" Requires="v">
                <p:oleObj spid="_x0000_s3096" name="Equation" r:id="rId4" imgW="1155700" imgH="393700" progId="Equation.3">
                  <p:embed/>
                </p:oleObj>
              </mc:Choice>
              <mc:Fallback>
                <p:oleObj name="Equation" r:id="rId4" imgW="11557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0422" y="5462690"/>
                        <a:ext cx="3576441" cy="1019491"/>
                      </a:xfrm>
                      <a:prstGeom prst="rect">
                        <a:avLst/>
                      </a:prstGeom>
                      <a:solidFill>
                        <a:schemeClr val="accent1"/>
                      </a:solidFill>
                      <a:ln>
                        <a:noFill/>
                      </a:ln>
                    </p:spPr>
                  </p:pic>
                </p:oleObj>
              </mc:Fallback>
            </mc:AlternateContent>
          </a:graphicData>
        </a:graphic>
      </p:graphicFrame>
      <p:grpSp>
        <p:nvGrpSpPr>
          <p:cNvPr id="3" name="Group 2"/>
          <p:cNvGrpSpPr/>
          <p:nvPr/>
        </p:nvGrpSpPr>
        <p:grpSpPr>
          <a:xfrm>
            <a:off x="1279152" y="1119117"/>
            <a:ext cx="7387176" cy="4125284"/>
            <a:chOff x="1638301" y="1737286"/>
            <a:chExt cx="9144000" cy="4434975"/>
          </a:xfrm>
        </p:grpSpPr>
        <p:sp>
          <p:nvSpPr>
            <p:cNvPr id="24600" name="Rectangle 29"/>
            <p:cNvSpPr>
              <a:spLocks noChangeArrowheads="1"/>
            </p:cNvSpPr>
            <p:nvPr/>
          </p:nvSpPr>
          <p:spPr bwMode="auto">
            <a:xfrm>
              <a:off x="1638301" y="5372042"/>
              <a:ext cx="246308" cy="800219"/>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3300"/>
            </a:p>
          </p:txBody>
        </p:sp>
        <p:grpSp>
          <p:nvGrpSpPr>
            <p:cNvPr id="2" name="Group 1"/>
            <p:cNvGrpSpPr/>
            <p:nvPr/>
          </p:nvGrpSpPr>
          <p:grpSpPr>
            <a:xfrm>
              <a:off x="1638301" y="1737286"/>
              <a:ext cx="9144000" cy="4181475"/>
              <a:chOff x="1524001" y="1441451"/>
              <a:chExt cx="9144000" cy="4181475"/>
            </a:xfrm>
          </p:grpSpPr>
          <p:sp>
            <p:nvSpPr>
              <p:cNvPr id="24578" name="Freeform 2"/>
              <p:cNvSpPr>
                <a:spLocks/>
              </p:cNvSpPr>
              <p:nvPr/>
            </p:nvSpPr>
            <p:spPr bwMode="auto">
              <a:xfrm>
                <a:off x="2246314" y="1666876"/>
                <a:ext cx="1222375" cy="334963"/>
              </a:xfrm>
              <a:custGeom>
                <a:avLst/>
                <a:gdLst>
                  <a:gd name="T0" fmla="*/ 0 w 770"/>
                  <a:gd name="T1" fmla="*/ 0 h 211"/>
                  <a:gd name="T2" fmla="*/ 1938000950 w 770"/>
                  <a:gd name="T3" fmla="*/ 0 h 211"/>
                  <a:gd name="T4" fmla="*/ 1655743450 w 770"/>
                  <a:gd name="T5" fmla="*/ 514112642 h 211"/>
                  <a:gd name="T6" fmla="*/ 546874700 w 770"/>
                  <a:gd name="T7" fmla="*/ 529233602 h 211"/>
                  <a:gd name="T8" fmla="*/ 0 w 770"/>
                  <a:gd name="T9" fmla="*/ 0 h 211"/>
                  <a:gd name="T10" fmla="*/ 0 60000 65536"/>
                  <a:gd name="T11" fmla="*/ 0 60000 65536"/>
                  <a:gd name="T12" fmla="*/ 0 60000 65536"/>
                  <a:gd name="T13" fmla="*/ 0 60000 65536"/>
                  <a:gd name="T14" fmla="*/ 0 60000 65536"/>
                  <a:gd name="T15" fmla="*/ 0 w 770"/>
                  <a:gd name="T16" fmla="*/ 0 h 211"/>
                  <a:gd name="T17" fmla="*/ 770 w 770"/>
                  <a:gd name="T18" fmla="*/ 211 h 211"/>
                </a:gdLst>
                <a:ahLst/>
                <a:cxnLst>
                  <a:cxn ang="T10">
                    <a:pos x="T0" y="T1"/>
                  </a:cxn>
                  <a:cxn ang="T11">
                    <a:pos x="T2" y="T3"/>
                  </a:cxn>
                  <a:cxn ang="T12">
                    <a:pos x="T4" y="T5"/>
                  </a:cxn>
                  <a:cxn ang="T13">
                    <a:pos x="T6" y="T7"/>
                  </a:cxn>
                  <a:cxn ang="T14">
                    <a:pos x="T8" y="T9"/>
                  </a:cxn>
                </a:cxnLst>
                <a:rect l="T15" t="T16" r="T17" b="T18"/>
                <a:pathLst>
                  <a:path w="770" h="211">
                    <a:moveTo>
                      <a:pt x="0" y="0"/>
                    </a:moveTo>
                    <a:lnTo>
                      <a:pt x="769" y="0"/>
                    </a:lnTo>
                    <a:lnTo>
                      <a:pt x="657" y="204"/>
                    </a:lnTo>
                    <a:lnTo>
                      <a:pt x="217" y="210"/>
                    </a:lnTo>
                    <a:lnTo>
                      <a:pt x="0" y="0"/>
                    </a:lnTo>
                  </a:path>
                </a:pathLst>
              </a:custGeom>
              <a:solidFill>
                <a:srgbClr val="0080FF"/>
              </a:solidFill>
              <a:ln w="12700" cap="rnd" cmpd="sng">
                <a:solidFill>
                  <a:srgbClr val="B0FFFF"/>
                </a:solidFill>
                <a:prstDash val="solid"/>
                <a:round/>
                <a:headEnd/>
                <a:tailEnd/>
              </a:ln>
            </p:spPr>
            <p:txBody>
              <a:bodyPr/>
              <a:lstStyle/>
              <a:p>
                <a:endParaRPr lang="en-GB" sz="1350"/>
              </a:p>
            </p:txBody>
          </p:sp>
          <p:sp>
            <p:nvSpPr>
              <p:cNvPr id="24579" name="Freeform 3"/>
              <p:cNvSpPr>
                <a:spLocks/>
              </p:cNvSpPr>
              <p:nvPr/>
            </p:nvSpPr>
            <p:spPr bwMode="auto">
              <a:xfrm>
                <a:off x="8689976" y="3573464"/>
                <a:ext cx="1222375" cy="333375"/>
              </a:xfrm>
              <a:custGeom>
                <a:avLst/>
                <a:gdLst>
                  <a:gd name="T0" fmla="*/ 0 w 770"/>
                  <a:gd name="T1" fmla="*/ 0 h 210"/>
                  <a:gd name="T2" fmla="*/ 1938000950 w 770"/>
                  <a:gd name="T3" fmla="*/ 0 h 210"/>
                  <a:gd name="T4" fmla="*/ 1655743450 w 770"/>
                  <a:gd name="T5" fmla="*/ 514111875 h 210"/>
                  <a:gd name="T6" fmla="*/ 546874700 w 770"/>
                  <a:gd name="T7" fmla="*/ 526713450 h 210"/>
                  <a:gd name="T8" fmla="*/ 0 w 770"/>
                  <a:gd name="T9" fmla="*/ 0 h 210"/>
                  <a:gd name="T10" fmla="*/ 0 60000 65536"/>
                  <a:gd name="T11" fmla="*/ 0 60000 65536"/>
                  <a:gd name="T12" fmla="*/ 0 60000 65536"/>
                  <a:gd name="T13" fmla="*/ 0 60000 65536"/>
                  <a:gd name="T14" fmla="*/ 0 60000 65536"/>
                  <a:gd name="T15" fmla="*/ 0 w 770"/>
                  <a:gd name="T16" fmla="*/ 0 h 210"/>
                  <a:gd name="T17" fmla="*/ 770 w 770"/>
                  <a:gd name="T18" fmla="*/ 210 h 210"/>
                </a:gdLst>
                <a:ahLst/>
                <a:cxnLst>
                  <a:cxn ang="T10">
                    <a:pos x="T0" y="T1"/>
                  </a:cxn>
                  <a:cxn ang="T11">
                    <a:pos x="T2" y="T3"/>
                  </a:cxn>
                  <a:cxn ang="T12">
                    <a:pos x="T4" y="T5"/>
                  </a:cxn>
                  <a:cxn ang="T13">
                    <a:pos x="T6" y="T7"/>
                  </a:cxn>
                  <a:cxn ang="T14">
                    <a:pos x="T8" y="T9"/>
                  </a:cxn>
                </a:cxnLst>
                <a:rect l="T15" t="T16" r="T17" b="T18"/>
                <a:pathLst>
                  <a:path w="770" h="210">
                    <a:moveTo>
                      <a:pt x="0" y="0"/>
                    </a:moveTo>
                    <a:lnTo>
                      <a:pt x="769" y="0"/>
                    </a:lnTo>
                    <a:lnTo>
                      <a:pt x="657" y="204"/>
                    </a:lnTo>
                    <a:lnTo>
                      <a:pt x="217" y="209"/>
                    </a:lnTo>
                    <a:lnTo>
                      <a:pt x="0" y="0"/>
                    </a:lnTo>
                  </a:path>
                </a:pathLst>
              </a:custGeom>
              <a:solidFill>
                <a:srgbClr val="B0FFFF"/>
              </a:solidFill>
              <a:ln w="12700" cap="rnd" cmpd="sng">
                <a:solidFill>
                  <a:srgbClr val="B0FFFF"/>
                </a:solidFill>
                <a:prstDash val="solid"/>
                <a:round/>
                <a:headEnd/>
                <a:tailEnd/>
              </a:ln>
            </p:spPr>
            <p:txBody>
              <a:bodyPr/>
              <a:lstStyle/>
              <a:p>
                <a:endParaRPr lang="en-GB" sz="1350"/>
              </a:p>
            </p:txBody>
          </p:sp>
          <p:sp>
            <p:nvSpPr>
              <p:cNvPr id="24580" name="Freeform 4"/>
              <p:cNvSpPr>
                <a:spLocks/>
              </p:cNvSpPr>
              <p:nvPr/>
            </p:nvSpPr>
            <p:spPr bwMode="auto">
              <a:xfrm>
                <a:off x="1703388" y="1441451"/>
                <a:ext cx="8697912" cy="4181475"/>
              </a:xfrm>
              <a:custGeom>
                <a:avLst/>
                <a:gdLst>
                  <a:gd name="T0" fmla="*/ 2147483646 w 5479"/>
                  <a:gd name="T1" fmla="*/ 186491563 h 2634"/>
                  <a:gd name="T2" fmla="*/ 2147483646 w 5479"/>
                  <a:gd name="T3" fmla="*/ 0 h 2634"/>
                  <a:gd name="T4" fmla="*/ 2147483646 w 5479"/>
                  <a:gd name="T5" fmla="*/ 650200313 h 2634"/>
                  <a:gd name="T6" fmla="*/ 2147483646 w 5479"/>
                  <a:gd name="T7" fmla="*/ 1418848763 h 2634"/>
                  <a:gd name="T8" fmla="*/ 2147483646 w 5479"/>
                  <a:gd name="T9" fmla="*/ 2051407188 h 2634"/>
                  <a:gd name="T10" fmla="*/ 2147483646 w 5479"/>
                  <a:gd name="T11" fmla="*/ 2147483646 h 2634"/>
                  <a:gd name="T12" fmla="*/ 2147483646 w 5479"/>
                  <a:gd name="T13" fmla="*/ 2147483646 h 2634"/>
                  <a:gd name="T14" fmla="*/ 2147483646 w 5479"/>
                  <a:gd name="T15" fmla="*/ 2147483646 h 2634"/>
                  <a:gd name="T16" fmla="*/ 2147483646 w 5479"/>
                  <a:gd name="T17" fmla="*/ 2147483646 h 2634"/>
                  <a:gd name="T18" fmla="*/ 2147483646 w 5479"/>
                  <a:gd name="T19" fmla="*/ 2147483646 h 2634"/>
                  <a:gd name="T20" fmla="*/ 2147483646 w 5479"/>
                  <a:gd name="T21" fmla="*/ 2147483646 h 2634"/>
                  <a:gd name="T22" fmla="*/ 2147483646 w 5479"/>
                  <a:gd name="T23" fmla="*/ 2147483646 h 2634"/>
                  <a:gd name="T24" fmla="*/ 2147483646 w 5479"/>
                  <a:gd name="T25" fmla="*/ 2147483646 h 2634"/>
                  <a:gd name="T26" fmla="*/ 0 w 5479"/>
                  <a:gd name="T27" fmla="*/ 2147483646 h 2634"/>
                  <a:gd name="T28" fmla="*/ 0 w 5479"/>
                  <a:gd name="T29" fmla="*/ 85685313 h 2634"/>
                  <a:gd name="T30" fmla="*/ 599797153 w 5479"/>
                  <a:gd name="T31" fmla="*/ 100806250 h 2634"/>
                  <a:gd name="T32" fmla="*/ 1454129279 w 5479"/>
                  <a:gd name="T33" fmla="*/ 922377188 h 2634"/>
                  <a:gd name="T34" fmla="*/ 2147483646 w 5479"/>
                  <a:gd name="T35" fmla="*/ 871974063 h 2634"/>
                  <a:gd name="T36" fmla="*/ 2147483646 w 5479"/>
                  <a:gd name="T37" fmla="*/ 186491563 h 26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79"/>
                  <a:gd name="T58" fmla="*/ 0 h 2634"/>
                  <a:gd name="T59" fmla="*/ 5479 w 5479"/>
                  <a:gd name="T60" fmla="*/ 2634 h 26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79" h="2634">
                    <a:moveTo>
                      <a:pt x="1141" y="74"/>
                    </a:moveTo>
                    <a:lnTo>
                      <a:pt x="1901" y="0"/>
                    </a:lnTo>
                    <a:lnTo>
                      <a:pt x="2627" y="258"/>
                    </a:lnTo>
                    <a:lnTo>
                      <a:pt x="3156" y="563"/>
                    </a:lnTo>
                    <a:lnTo>
                      <a:pt x="3414" y="814"/>
                    </a:lnTo>
                    <a:lnTo>
                      <a:pt x="3788" y="1038"/>
                    </a:lnTo>
                    <a:lnTo>
                      <a:pt x="4378" y="1261"/>
                    </a:lnTo>
                    <a:lnTo>
                      <a:pt x="4365" y="1261"/>
                    </a:lnTo>
                    <a:lnTo>
                      <a:pt x="4629" y="1567"/>
                    </a:lnTo>
                    <a:lnTo>
                      <a:pt x="4996" y="1546"/>
                    </a:lnTo>
                    <a:lnTo>
                      <a:pt x="5220" y="1275"/>
                    </a:lnTo>
                    <a:lnTo>
                      <a:pt x="5478" y="1275"/>
                    </a:lnTo>
                    <a:lnTo>
                      <a:pt x="5471" y="2633"/>
                    </a:lnTo>
                    <a:lnTo>
                      <a:pt x="0" y="2612"/>
                    </a:lnTo>
                    <a:lnTo>
                      <a:pt x="0" y="34"/>
                    </a:lnTo>
                    <a:lnTo>
                      <a:pt x="238" y="40"/>
                    </a:lnTo>
                    <a:lnTo>
                      <a:pt x="577" y="366"/>
                    </a:lnTo>
                    <a:lnTo>
                      <a:pt x="998" y="346"/>
                    </a:lnTo>
                    <a:lnTo>
                      <a:pt x="1141" y="74"/>
                    </a:lnTo>
                  </a:path>
                </a:pathLst>
              </a:custGeom>
              <a:gradFill rotWithShape="0">
                <a:gsLst>
                  <a:gs pos="0">
                    <a:srgbClr val="FF8000"/>
                  </a:gs>
                  <a:gs pos="100000">
                    <a:srgbClr val="FFCC00"/>
                  </a:gs>
                </a:gsLst>
                <a:lin ang="18900000" scaled="1"/>
              </a:gradFill>
              <a:ln w="12700" cap="rnd" cmpd="sng">
                <a:solidFill>
                  <a:srgbClr val="000000"/>
                </a:solidFill>
                <a:prstDash val="solid"/>
                <a:round/>
                <a:headEnd/>
                <a:tailEnd/>
              </a:ln>
            </p:spPr>
            <p:txBody>
              <a:bodyPr/>
              <a:lstStyle/>
              <a:p>
                <a:endParaRPr lang="en-GB" sz="1350"/>
              </a:p>
            </p:txBody>
          </p:sp>
          <p:sp>
            <p:nvSpPr>
              <p:cNvPr id="24581" name="Freeform 5"/>
              <p:cNvSpPr>
                <a:spLocks/>
              </p:cNvSpPr>
              <p:nvPr/>
            </p:nvSpPr>
            <p:spPr bwMode="auto">
              <a:xfrm>
                <a:off x="2595563" y="2000251"/>
                <a:ext cx="7753350" cy="2473325"/>
              </a:xfrm>
              <a:custGeom>
                <a:avLst/>
                <a:gdLst>
                  <a:gd name="T0" fmla="*/ 1088707500 w 4884"/>
                  <a:gd name="T1" fmla="*/ 2520950 h 1558"/>
                  <a:gd name="T2" fmla="*/ 2147483646 w 4884"/>
                  <a:gd name="T3" fmla="*/ 1086188138 h 1558"/>
                  <a:gd name="T4" fmla="*/ 2147483646 w 4884"/>
                  <a:gd name="T5" fmla="*/ 2111890938 h 1558"/>
                  <a:gd name="T6" fmla="*/ 2147483646 w 4884"/>
                  <a:gd name="T7" fmla="*/ 2147483646 h 1558"/>
                  <a:gd name="T8" fmla="*/ 2147483646 w 4884"/>
                  <a:gd name="T9" fmla="*/ 2147483646 h 1558"/>
                  <a:gd name="T10" fmla="*/ 2147483646 w 4884"/>
                  <a:gd name="T11" fmla="*/ 2147483646 h 1558"/>
                  <a:gd name="T12" fmla="*/ 2147483646 w 4884"/>
                  <a:gd name="T13" fmla="*/ 2147483646 h 1558"/>
                  <a:gd name="T14" fmla="*/ 2147483646 w 4884"/>
                  <a:gd name="T15" fmla="*/ 2147483646 h 1558"/>
                  <a:gd name="T16" fmla="*/ 2147483646 w 4884"/>
                  <a:gd name="T17" fmla="*/ 2147483646 h 1558"/>
                  <a:gd name="T18" fmla="*/ 2147483646 w 4884"/>
                  <a:gd name="T19" fmla="*/ 2147483646 h 1558"/>
                  <a:gd name="T20" fmla="*/ 1512093750 w 4884"/>
                  <a:gd name="T21" fmla="*/ 1822073763 h 1558"/>
                  <a:gd name="T22" fmla="*/ 274697825 w 4884"/>
                  <a:gd name="T23" fmla="*/ 889615950 h 1558"/>
                  <a:gd name="T24" fmla="*/ 0 w 4884"/>
                  <a:gd name="T25" fmla="*/ 0 h 1558"/>
                  <a:gd name="T26" fmla="*/ 1088707500 w 4884"/>
                  <a:gd name="T27" fmla="*/ 2520950 h 15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884"/>
                  <a:gd name="T43" fmla="*/ 0 h 1558"/>
                  <a:gd name="T44" fmla="*/ 4884 w 4884"/>
                  <a:gd name="T45" fmla="*/ 1558 h 15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884" h="1558">
                    <a:moveTo>
                      <a:pt x="432" y="1"/>
                    </a:moveTo>
                    <a:lnTo>
                      <a:pt x="1665" y="431"/>
                    </a:lnTo>
                    <a:lnTo>
                      <a:pt x="2343" y="838"/>
                    </a:lnTo>
                    <a:lnTo>
                      <a:pt x="3545" y="1115"/>
                    </a:lnTo>
                    <a:lnTo>
                      <a:pt x="3959" y="1088"/>
                    </a:lnTo>
                    <a:lnTo>
                      <a:pt x="4075" y="1217"/>
                    </a:lnTo>
                    <a:lnTo>
                      <a:pt x="4441" y="1183"/>
                    </a:lnTo>
                    <a:lnTo>
                      <a:pt x="4883" y="1251"/>
                    </a:lnTo>
                    <a:lnTo>
                      <a:pt x="4861" y="1557"/>
                    </a:lnTo>
                    <a:lnTo>
                      <a:pt x="2750" y="1435"/>
                    </a:lnTo>
                    <a:lnTo>
                      <a:pt x="600" y="723"/>
                    </a:lnTo>
                    <a:lnTo>
                      <a:pt x="109" y="353"/>
                    </a:lnTo>
                    <a:lnTo>
                      <a:pt x="0" y="0"/>
                    </a:lnTo>
                    <a:lnTo>
                      <a:pt x="432" y="1"/>
                    </a:lnTo>
                  </a:path>
                </a:pathLst>
              </a:custGeom>
              <a:gradFill rotWithShape="0">
                <a:gsLst>
                  <a:gs pos="0">
                    <a:srgbClr val="B0FFFF"/>
                  </a:gs>
                  <a:gs pos="100000">
                    <a:srgbClr val="0080FF"/>
                  </a:gs>
                </a:gsLst>
                <a:lin ang="5400000" scaled="1"/>
              </a:gradFill>
              <a:ln w="12700" cap="rnd" cmpd="sng">
                <a:solidFill>
                  <a:srgbClr val="E0B090"/>
                </a:solidFill>
                <a:prstDash val="solid"/>
                <a:round/>
                <a:headEnd/>
                <a:tailEnd/>
              </a:ln>
            </p:spPr>
            <p:txBody>
              <a:bodyPr/>
              <a:lstStyle/>
              <a:p>
                <a:endParaRPr lang="en-GB" sz="1350"/>
              </a:p>
            </p:txBody>
          </p:sp>
          <p:sp>
            <p:nvSpPr>
              <p:cNvPr id="24582" name="Freeform 6"/>
              <p:cNvSpPr>
                <a:spLocks/>
              </p:cNvSpPr>
              <p:nvPr/>
            </p:nvSpPr>
            <p:spPr bwMode="auto">
              <a:xfrm>
                <a:off x="9202739" y="1660525"/>
                <a:ext cx="1587" cy="1917700"/>
              </a:xfrm>
              <a:custGeom>
                <a:avLst/>
                <a:gdLst>
                  <a:gd name="T0" fmla="*/ 0 w 1"/>
                  <a:gd name="T1" fmla="*/ 0 h 1208"/>
                  <a:gd name="T2" fmla="*/ 0 w 1"/>
                  <a:gd name="T3" fmla="*/ 2147483646 h 1208"/>
                  <a:gd name="T4" fmla="*/ 0 60000 65536"/>
                  <a:gd name="T5" fmla="*/ 0 60000 65536"/>
                  <a:gd name="T6" fmla="*/ 0 w 1"/>
                  <a:gd name="T7" fmla="*/ 0 h 1208"/>
                  <a:gd name="T8" fmla="*/ 1 w 1"/>
                  <a:gd name="T9" fmla="*/ 1208 h 1208"/>
                </a:gdLst>
                <a:ahLst/>
                <a:cxnLst>
                  <a:cxn ang="T4">
                    <a:pos x="T0" y="T1"/>
                  </a:cxn>
                  <a:cxn ang="T5">
                    <a:pos x="T2" y="T3"/>
                  </a:cxn>
                </a:cxnLst>
                <a:rect l="T6" t="T7" r="T8" b="T9"/>
                <a:pathLst>
                  <a:path w="1" h="1208">
                    <a:moveTo>
                      <a:pt x="0" y="0"/>
                    </a:moveTo>
                    <a:lnTo>
                      <a:pt x="0" y="1207"/>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4583" name="Freeform 7"/>
              <p:cNvSpPr>
                <a:spLocks/>
              </p:cNvSpPr>
              <p:nvPr/>
            </p:nvSpPr>
            <p:spPr bwMode="auto">
              <a:xfrm>
                <a:off x="3503613" y="1660525"/>
                <a:ext cx="6132512" cy="1588"/>
              </a:xfrm>
              <a:custGeom>
                <a:avLst/>
                <a:gdLst>
                  <a:gd name="T0" fmla="*/ 2147483646 w 3863"/>
                  <a:gd name="T1" fmla="*/ 0 h 1"/>
                  <a:gd name="T2" fmla="*/ 0 w 3863"/>
                  <a:gd name="T3" fmla="*/ 0 h 1"/>
                  <a:gd name="T4" fmla="*/ 0 60000 65536"/>
                  <a:gd name="T5" fmla="*/ 0 60000 65536"/>
                  <a:gd name="T6" fmla="*/ 0 w 3863"/>
                  <a:gd name="T7" fmla="*/ 0 h 1"/>
                  <a:gd name="T8" fmla="*/ 3863 w 3863"/>
                  <a:gd name="T9" fmla="*/ 1 h 1"/>
                </a:gdLst>
                <a:ahLst/>
                <a:cxnLst>
                  <a:cxn ang="T4">
                    <a:pos x="T0" y="T1"/>
                  </a:cxn>
                  <a:cxn ang="T5">
                    <a:pos x="T2" y="T3"/>
                  </a:cxn>
                </a:cxnLst>
                <a:rect l="T6" t="T7" r="T8" b="T9"/>
                <a:pathLst>
                  <a:path w="3863" h="1">
                    <a:moveTo>
                      <a:pt x="3862" y="0"/>
                    </a:moveTo>
                    <a:lnTo>
                      <a:pt x="0" y="0"/>
                    </a:lnTo>
                  </a:path>
                </a:pathLst>
              </a:custGeom>
              <a:noFill/>
              <a:ln w="12700" cap="rnd" cmpd="sng">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4584" name="Freeform 8"/>
              <p:cNvSpPr>
                <a:spLocks/>
              </p:cNvSpPr>
              <p:nvPr/>
            </p:nvSpPr>
            <p:spPr bwMode="auto">
              <a:xfrm>
                <a:off x="8232775" y="3576639"/>
                <a:ext cx="1835150" cy="1587"/>
              </a:xfrm>
              <a:custGeom>
                <a:avLst/>
                <a:gdLst>
                  <a:gd name="T0" fmla="*/ 2147483646 w 1156"/>
                  <a:gd name="T1" fmla="*/ 0 h 1"/>
                  <a:gd name="T2" fmla="*/ 0 w 1156"/>
                  <a:gd name="T3" fmla="*/ 0 h 1"/>
                  <a:gd name="T4" fmla="*/ 0 60000 65536"/>
                  <a:gd name="T5" fmla="*/ 0 60000 65536"/>
                  <a:gd name="T6" fmla="*/ 0 w 1156"/>
                  <a:gd name="T7" fmla="*/ 0 h 1"/>
                  <a:gd name="T8" fmla="*/ 1156 w 1156"/>
                  <a:gd name="T9" fmla="*/ 1 h 1"/>
                </a:gdLst>
                <a:ahLst/>
                <a:cxnLst>
                  <a:cxn ang="T4">
                    <a:pos x="T0" y="T1"/>
                  </a:cxn>
                  <a:cxn ang="T5">
                    <a:pos x="T2" y="T3"/>
                  </a:cxn>
                </a:cxnLst>
                <a:rect l="T6" t="T7" r="T8" b="T9"/>
                <a:pathLst>
                  <a:path w="1156" h="1">
                    <a:moveTo>
                      <a:pt x="1155" y="0"/>
                    </a:moveTo>
                    <a:lnTo>
                      <a:pt x="0" y="0"/>
                    </a:lnTo>
                  </a:path>
                </a:pathLst>
              </a:custGeom>
              <a:noFill/>
              <a:ln w="12700" cap="rnd" cmpd="sng">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4585" name="Freeform 9"/>
              <p:cNvSpPr>
                <a:spLocks/>
              </p:cNvSpPr>
              <p:nvPr/>
            </p:nvSpPr>
            <p:spPr bwMode="auto">
              <a:xfrm>
                <a:off x="2424114" y="5118101"/>
                <a:ext cx="122237" cy="106363"/>
              </a:xfrm>
              <a:custGeom>
                <a:avLst/>
                <a:gdLst>
                  <a:gd name="T0" fmla="*/ 0 w 77"/>
                  <a:gd name="T1" fmla="*/ 0 h 67"/>
                  <a:gd name="T2" fmla="*/ 191531092 w 77"/>
                  <a:gd name="T3" fmla="*/ 0 h 67"/>
                  <a:gd name="T4" fmla="*/ 95765546 w 77"/>
                  <a:gd name="T5" fmla="*/ 166331094 h 67"/>
                  <a:gd name="T6" fmla="*/ 0 w 77"/>
                  <a:gd name="T7" fmla="*/ 0 h 67"/>
                  <a:gd name="T8" fmla="*/ 0 60000 65536"/>
                  <a:gd name="T9" fmla="*/ 0 60000 65536"/>
                  <a:gd name="T10" fmla="*/ 0 60000 65536"/>
                  <a:gd name="T11" fmla="*/ 0 60000 65536"/>
                  <a:gd name="T12" fmla="*/ 0 w 77"/>
                  <a:gd name="T13" fmla="*/ 0 h 67"/>
                  <a:gd name="T14" fmla="*/ 77 w 77"/>
                  <a:gd name="T15" fmla="*/ 67 h 67"/>
                </a:gdLst>
                <a:ahLst/>
                <a:cxnLst>
                  <a:cxn ang="T8">
                    <a:pos x="T0" y="T1"/>
                  </a:cxn>
                  <a:cxn ang="T9">
                    <a:pos x="T2" y="T3"/>
                  </a:cxn>
                  <a:cxn ang="T10">
                    <a:pos x="T4" y="T5"/>
                  </a:cxn>
                  <a:cxn ang="T11">
                    <a:pos x="T6" y="T7"/>
                  </a:cxn>
                </a:cxnLst>
                <a:rect l="T12" t="T13" r="T14" b="T15"/>
                <a:pathLst>
                  <a:path w="77" h="67">
                    <a:moveTo>
                      <a:pt x="0" y="0"/>
                    </a:moveTo>
                    <a:lnTo>
                      <a:pt x="76" y="0"/>
                    </a:lnTo>
                    <a:lnTo>
                      <a:pt x="38" y="66"/>
                    </a:lnTo>
                    <a:lnTo>
                      <a:pt x="0" y="0"/>
                    </a:lnTo>
                  </a:path>
                </a:pathLst>
              </a:custGeom>
              <a:solidFill>
                <a:srgbClr val="000000"/>
              </a:solidFill>
              <a:ln w="12700" cap="rnd" cmpd="sng">
                <a:solidFill>
                  <a:srgbClr val="000000"/>
                </a:solidFill>
                <a:prstDash val="solid"/>
                <a:round/>
                <a:headEnd/>
                <a:tailEnd/>
              </a:ln>
            </p:spPr>
            <p:txBody>
              <a:bodyPr/>
              <a:lstStyle/>
              <a:p>
                <a:endParaRPr lang="en-GB" sz="1350"/>
              </a:p>
            </p:txBody>
          </p:sp>
          <p:sp>
            <p:nvSpPr>
              <p:cNvPr id="24586" name="Freeform 10"/>
              <p:cNvSpPr>
                <a:spLocks/>
              </p:cNvSpPr>
              <p:nvPr/>
            </p:nvSpPr>
            <p:spPr bwMode="auto">
              <a:xfrm>
                <a:off x="9567864" y="3452813"/>
                <a:ext cx="122237" cy="106362"/>
              </a:xfrm>
              <a:custGeom>
                <a:avLst/>
                <a:gdLst>
                  <a:gd name="T0" fmla="*/ 0 w 77"/>
                  <a:gd name="T1" fmla="*/ 0 h 67"/>
                  <a:gd name="T2" fmla="*/ 191531092 w 77"/>
                  <a:gd name="T3" fmla="*/ 0 h 67"/>
                  <a:gd name="T4" fmla="*/ 95765546 w 77"/>
                  <a:gd name="T5" fmla="*/ 166329531 h 67"/>
                  <a:gd name="T6" fmla="*/ 0 w 77"/>
                  <a:gd name="T7" fmla="*/ 0 h 67"/>
                  <a:gd name="T8" fmla="*/ 0 60000 65536"/>
                  <a:gd name="T9" fmla="*/ 0 60000 65536"/>
                  <a:gd name="T10" fmla="*/ 0 60000 65536"/>
                  <a:gd name="T11" fmla="*/ 0 60000 65536"/>
                  <a:gd name="T12" fmla="*/ 0 w 77"/>
                  <a:gd name="T13" fmla="*/ 0 h 67"/>
                  <a:gd name="T14" fmla="*/ 77 w 77"/>
                  <a:gd name="T15" fmla="*/ 67 h 67"/>
                </a:gdLst>
                <a:ahLst/>
                <a:cxnLst>
                  <a:cxn ang="T8">
                    <a:pos x="T0" y="T1"/>
                  </a:cxn>
                  <a:cxn ang="T9">
                    <a:pos x="T2" y="T3"/>
                  </a:cxn>
                  <a:cxn ang="T10">
                    <a:pos x="T4" y="T5"/>
                  </a:cxn>
                  <a:cxn ang="T11">
                    <a:pos x="T6" y="T7"/>
                  </a:cxn>
                </a:cxnLst>
                <a:rect l="T12" t="T13" r="T14" b="T15"/>
                <a:pathLst>
                  <a:path w="77" h="67">
                    <a:moveTo>
                      <a:pt x="0" y="0"/>
                    </a:moveTo>
                    <a:lnTo>
                      <a:pt x="76" y="0"/>
                    </a:lnTo>
                    <a:lnTo>
                      <a:pt x="38" y="66"/>
                    </a:lnTo>
                    <a:lnTo>
                      <a:pt x="0" y="0"/>
                    </a:lnTo>
                  </a:path>
                </a:pathLst>
              </a:custGeom>
              <a:solidFill>
                <a:srgbClr val="000000"/>
              </a:solidFill>
              <a:ln w="12700" cap="rnd" cmpd="sng">
                <a:solidFill>
                  <a:srgbClr val="000000"/>
                </a:solidFill>
                <a:prstDash val="solid"/>
                <a:round/>
                <a:headEnd/>
                <a:tailEnd/>
              </a:ln>
            </p:spPr>
            <p:txBody>
              <a:bodyPr/>
              <a:lstStyle/>
              <a:p>
                <a:endParaRPr lang="en-GB" sz="1350"/>
              </a:p>
            </p:txBody>
          </p:sp>
          <p:sp>
            <p:nvSpPr>
              <p:cNvPr id="24587" name="Freeform 12"/>
              <p:cNvSpPr>
                <a:spLocks/>
              </p:cNvSpPr>
              <p:nvPr/>
            </p:nvSpPr>
            <p:spPr bwMode="auto">
              <a:xfrm>
                <a:off x="2444751" y="1557338"/>
                <a:ext cx="123825" cy="106362"/>
              </a:xfrm>
              <a:custGeom>
                <a:avLst/>
                <a:gdLst>
                  <a:gd name="T0" fmla="*/ 0 w 78"/>
                  <a:gd name="T1" fmla="*/ 0 h 67"/>
                  <a:gd name="T2" fmla="*/ 194052825 w 78"/>
                  <a:gd name="T3" fmla="*/ 0 h 67"/>
                  <a:gd name="T4" fmla="*/ 95765938 w 78"/>
                  <a:gd name="T5" fmla="*/ 166329531 h 67"/>
                  <a:gd name="T6" fmla="*/ 0 w 78"/>
                  <a:gd name="T7" fmla="*/ 0 h 67"/>
                  <a:gd name="T8" fmla="*/ 0 60000 65536"/>
                  <a:gd name="T9" fmla="*/ 0 60000 65536"/>
                  <a:gd name="T10" fmla="*/ 0 60000 65536"/>
                  <a:gd name="T11" fmla="*/ 0 60000 65536"/>
                  <a:gd name="T12" fmla="*/ 0 w 78"/>
                  <a:gd name="T13" fmla="*/ 0 h 67"/>
                  <a:gd name="T14" fmla="*/ 78 w 78"/>
                  <a:gd name="T15" fmla="*/ 67 h 67"/>
                </a:gdLst>
                <a:ahLst/>
                <a:cxnLst>
                  <a:cxn ang="T8">
                    <a:pos x="T0" y="T1"/>
                  </a:cxn>
                  <a:cxn ang="T9">
                    <a:pos x="T2" y="T3"/>
                  </a:cxn>
                  <a:cxn ang="T10">
                    <a:pos x="T4" y="T5"/>
                  </a:cxn>
                  <a:cxn ang="T11">
                    <a:pos x="T6" y="T7"/>
                  </a:cxn>
                </a:cxnLst>
                <a:rect l="T12" t="T13" r="T14" b="T15"/>
                <a:pathLst>
                  <a:path w="78" h="67">
                    <a:moveTo>
                      <a:pt x="0" y="0"/>
                    </a:moveTo>
                    <a:lnTo>
                      <a:pt x="77" y="0"/>
                    </a:lnTo>
                    <a:lnTo>
                      <a:pt x="38" y="66"/>
                    </a:lnTo>
                    <a:lnTo>
                      <a:pt x="0" y="0"/>
                    </a:lnTo>
                  </a:path>
                </a:pathLst>
              </a:custGeom>
              <a:solidFill>
                <a:srgbClr val="000000"/>
              </a:solidFill>
              <a:ln w="12700" cap="rnd" cmpd="sng">
                <a:solidFill>
                  <a:srgbClr val="000000"/>
                </a:solidFill>
                <a:prstDash val="solid"/>
                <a:round/>
                <a:headEnd/>
                <a:tailEnd/>
              </a:ln>
            </p:spPr>
            <p:txBody>
              <a:bodyPr/>
              <a:lstStyle/>
              <a:p>
                <a:endParaRPr lang="en-GB" sz="1350"/>
              </a:p>
            </p:txBody>
          </p:sp>
          <p:sp>
            <p:nvSpPr>
              <p:cNvPr id="24588" name="Rectangle 13"/>
              <p:cNvSpPr>
                <a:spLocks noChangeArrowheads="1"/>
              </p:cNvSpPr>
              <p:nvPr/>
            </p:nvSpPr>
            <p:spPr bwMode="auto">
              <a:xfrm>
                <a:off x="2106613" y="4875214"/>
                <a:ext cx="8509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125">
                    <a:solidFill>
                      <a:srgbClr val="000000"/>
                    </a:solidFill>
                  </a:rPr>
                  <a:t>Datum</a:t>
                </a:r>
              </a:p>
            </p:txBody>
          </p:sp>
          <p:sp>
            <p:nvSpPr>
              <p:cNvPr id="24589" name="Freeform 14"/>
              <p:cNvSpPr>
                <a:spLocks/>
              </p:cNvSpPr>
              <p:nvPr/>
            </p:nvSpPr>
            <p:spPr bwMode="auto">
              <a:xfrm>
                <a:off x="8640764" y="3576638"/>
                <a:ext cx="1587" cy="1651000"/>
              </a:xfrm>
              <a:custGeom>
                <a:avLst/>
                <a:gdLst>
                  <a:gd name="T0" fmla="*/ 0 w 1"/>
                  <a:gd name="T1" fmla="*/ 0 h 1040"/>
                  <a:gd name="T2" fmla="*/ 0 w 1"/>
                  <a:gd name="T3" fmla="*/ 2147483646 h 1040"/>
                  <a:gd name="T4" fmla="*/ 0 60000 65536"/>
                  <a:gd name="T5" fmla="*/ 0 60000 65536"/>
                  <a:gd name="T6" fmla="*/ 0 w 1"/>
                  <a:gd name="T7" fmla="*/ 0 h 1040"/>
                  <a:gd name="T8" fmla="*/ 1 w 1"/>
                  <a:gd name="T9" fmla="*/ 1040 h 1040"/>
                </a:gdLst>
                <a:ahLst/>
                <a:cxnLst>
                  <a:cxn ang="T4">
                    <a:pos x="T0" y="T1"/>
                  </a:cxn>
                  <a:cxn ang="T5">
                    <a:pos x="T2" y="T3"/>
                  </a:cxn>
                </a:cxnLst>
                <a:rect l="T6" t="T7" r="T8" b="T9"/>
                <a:pathLst>
                  <a:path w="1" h="1040">
                    <a:moveTo>
                      <a:pt x="0" y="0"/>
                    </a:moveTo>
                    <a:lnTo>
                      <a:pt x="0" y="1039"/>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4590" name="Freeform 15"/>
              <p:cNvSpPr>
                <a:spLocks/>
              </p:cNvSpPr>
              <p:nvPr/>
            </p:nvSpPr>
            <p:spPr bwMode="auto">
              <a:xfrm>
                <a:off x="3667125" y="1660526"/>
                <a:ext cx="1588" cy="3567113"/>
              </a:xfrm>
              <a:custGeom>
                <a:avLst/>
                <a:gdLst>
                  <a:gd name="T0" fmla="*/ 0 w 1"/>
                  <a:gd name="T1" fmla="*/ 0 h 2247"/>
                  <a:gd name="T2" fmla="*/ 0 w 1"/>
                  <a:gd name="T3" fmla="*/ 2147483646 h 2247"/>
                  <a:gd name="T4" fmla="*/ 0 60000 65536"/>
                  <a:gd name="T5" fmla="*/ 0 60000 65536"/>
                  <a:gd name="T6" fmla="*/ 0 w 1"/>
                  <a:gd name="T7" fmla="*/ 0 h 2247"/>
                  <a:gd name="T8" fmla="*/ 1 w 1"/>
                  <a:gd name="T9" fmla="*/ 2247 h 2247"/>
                </a:gdLst>
                <a:ahLst/>
                <a:cxnLst>
                  <a:cxn ang="T4">
                    <a:pos x="T0" y="T1"/>
                  </a:cxn>
                  <a:cxn ang="T5">
                    <a:pos x="T2" y="T3"/>
                  </a:cxn>
                </a:cxnLst>
                <a:rect l="T6" t="T7" r="T8" b="T9"/>
                <a:pathLst>
                  <a:path w="1" h="2247">
                    <a:moveTo>
                      <a:pt x="0" y="0"/>
                    </a:moveTo>
                    <a:lnTo>
                      <a:pt x="0" y="2246"/>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4591" name="Rectangle 16"/>
              <p:cNvSpPr>
                <a:spLocks noChangeArrowheads="1"/>
              </p:cNvSpPr>
              <p:nvPr/>
            </p:nvSpPr>
            <p:spPr bwMode="auto">
              <a:xfrm>
                <a:off x="3705226" y="3851276"/>
                <a:ext cx="23860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275">
                    <a:solidFill>
                      <a:srgbClr val="000000"/>
                    </a:solidFill>
                  </a:rPr>
                  <a:t>h</a:t>
                </a:r>
                <a:r>
                  <a:rPr lang="en-US" altLang="en-US" sz="1275" baseline="-25000">
                    <a:solidFill>
                      <a:srgbClr val="000000"/>
                    </a:solidFill>
                  </a:rPr>
                  <a:t>A</a:t>
                </a:r>
                <a:r>
                  <a:rPr lang="en-US" altLang="en-US" sz="1275">
                    <a:solidFill>
                      <a:srgbClr val="000000"/>
                    </a:solidFill>
                  </a:rPr>
                  <a:t> = total head</a:t>
                </a:r>
              </a:p>
            </p:txBody>
          </p:sp>
          <p:sp>
            <p:nvSpPr>
              <p:cNvPr id="24592" name="Rectangle 17"/>
              <p:cNvSpPr>
                <a:spLocks noChangeArrowheads="1"/>
              </p:cNvSpPr>
              <p:nvPr/>
            </p:nvSpPr>
            <p:spPr bwMode="auto">
              <a:xfrm>
                <a:off x="9386888" y="3268663"/>
                <a:ext cx="55086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125">
                    <a:solidFill>
                      <a:srgbClr val="000000"/>
                    </a:solidFill>
                  </a:rPr>
                  <a:t>W.T.</a:t>
                </a:r>
              </a:p>
            </p:txBody>
          </p:sp>
          <p:sp>
            <p:nvSpPr>
              <p:cNvPr id="24593" name="Rectangle 18"/>
              <p:cNvSpPr>
                <a:spLocks noChangeArrowheads="1"/>
              </p:cNvSpPr>
              <p:nvPr/>
            </p:nvSpPr>
            <p:spPr bwMode="auto">
              <a:xfrm>
                <a:off x="8007350" y="2465389"/>
                <a:ext cx="1271588"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275" i="1">
                    <a:solidFill>
                      <a:srgbClr val="000000"/>
                    </a:solidFill>
                  </a:rPr>
                  <a:t>h = h</a:t>
                </a:r>
                <a:r>
                  <a:rPr lang="en-US" altLang="en-US" sz="1275" i="1" baseline="-25000">
                    <a:solidFill>
                      <a:srgbClr val="000000"/>
                    </a:solidFill>
                  </a:rPr>
                  <a:t>A</a:t>
                </a:r>
                <a:r>
                  <a:rPr lang="en-US" altLang="en-US" sz="1275" i="1">
                    <a:solidFill>
                      <a:srgbClr val="000000"/>
                    </a:solidFill>
                  </a:rPr>
                  <a:t> - h</a:t>
                </a:r>
                <a:r>
                  <a:rPr lang="en-US" altLang="en-US" sz="1275" i="1" baseline="-25000">
                    <a:solidFill>
                      <a:srgbClr val="000000"/>
                    </a:solidFill>
                  </a:rPr>
                  <a:t>B</a:t>
                </a:r>
              </a:p>
            </p:txBody>
          </p:sp>
          <p:sp>
            <p:nvSpPr>
              <p:cNvPr id="24595" name="Rectangle 24"/>
              <p:cNvSpPr>
                <a:spLocks noChangeArrowheads="1"/>
              </p:cNvSpPr>
              <p:nvPr/>
            </p:nvSpPr>
            <p:spPr bwMode="auto">
              <a:xfrm>
                <a:off x="4376739" y="2039939"/>
                <a:ext cx="1476375"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125">
                    <a:solidFill>
                      <a:srgbClr val="000000"/>
                    </a:solidFill>
                  </a:rPr>
                  <a:t>Impervious Soil</a:t>
                </a:r>
              </a:p>
            </p:txBody>
          </p:sp>
          <p:sp>
            <p:nvSpPr>
              <p:cNvPr id="24596" name="Rectangle 25"/>
              <p:cNvSpPr>
                <a:spLocks noChangeArrowheads="1"/>
              </p:cNvSpPr>
              <p:nvPr/>
            </p:nvSpPr>
            <p:spPr bwMode="auto">
              <a:xfrm>
                <a:off x="4451351" y="4510089"/>
                <a:ext cx="1476375"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125">
                    <a:solidFill>
                      <a:srgbClr val="000000"/>
                    </a:solidFill>
                  </a:rPr>
                  <a:t>Impervious Soil</a:t>
                </a:r>
              </a:p>
            </p:txBody>
          </p:sp>
          <p:sp>
            <p:nvSpPr>
              <p:cNvPr id="24597" name="Rectangle 26"/>
              <p:cNvSpPr>
                <a:spLocks noChangeArrowheads="1"/>
              </p:cNvSpPr>
              <p:nvPr/>
            </p:nvSpPr>
            <p:spPr bwMode="auto">
              <a:xfrm rot="1136250">
                <a:off x="4144963" y="2911475"/>
                <a:ext cx="1477962"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125">
                    <a:solidFill>
                      <a:srgbClr val="000000"/>
                    </a:solidFill>
                  </a:rPr>
                  <a:t>pervious Soil</a:t>
                </a:r>
              </a:p>
            </p:txBody>
          </p:sp>
          <p:sp>
            <p:nvSpPr>
              <p:cNvPr id="24598" name="Rectangle 27"/>
              <p:cNvSpPr>
                <a:spLocks noChangeArrowheads="1"/>
              </p:cNvSpPr>
              <p:nvPr/>
            </p:nvSpPr>
            <p:spPr bwMode="auto">
              <a:xfrm>
                <a:off x="8680451" y="4581526"/>
                <a:ext cx="1719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275">
                    <a:solidFill>
                      <a:srgbClr val="000000"/>
                    </a:solidFill>
                  </a:rPr>
                  <a:t>h</a:t>
                </a:r>
                <a:r>
                  <a:rPr lang="en-US" altLang="en-US" sz="1275" baseline="-25000">
                    <a:solidFill>
                      <a:srgbClr val="000000"/>
                    </a:solidFill>
                  </a:rPr>
                  <a:t>B</a:t>
                </a:r>
                <a:r>
                  <a:rPr lang="en-US" altLang="en-US" sz="1275">
                    <a:solidFill>
                      <a:srgbClr val="000000"/>
                    </a:solidFill>
                  </a:rPr>
                  <a:t>= total head</a:t>
                </a:r>
              </a:p>
            </p:txBody>
          </p:sp>
          <p:sp>
            <p:nvSpPr>
              <p:cNvPr id="24601" name="Rectangle 30"/>
              <p:cNvSpPr>
                <a:spLocks noChangeArrowheads="1"/>
              </p:cNvSpPr>
              <p:nvPr/>
            </p:nvSpPr>
            <p:spPr bwMode="auto">
              <a:xfrm>
                <a:off x="1524001" y="3114616"/>
                <a:ext cx="246308" cy="800219"/>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3300"/>
              </a:p>
            </p:txBody>
          </p:sp>
          <p:sp>
            <p:nvSpPr>
              <p:cNvPr id="24602" name="Rectangle 31"/>
              <p:cNvSpPr>
                <a:spLocks noChangeArrowheads="1"/>
              </p:cNvSpPr>
              <p:nvPr/>
            </p:nvSpPr>
            <p:spPr bwMode="auto">
              <a:xfrm>
                <a:off x="10220326" y="4305242"/>
                <a:ext cx="447675" cy="800219"/>
              </a:xfrm>
              <a:prstGeom prst="rect">
                <a:avLst/>
              </a:prstGeom>
              <a:solidFill>
                <a:schemeClr val="bg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3300"/>
              </a:p>
            </p:txBody>
          </p:sp>
          <p:sp>
            <p:nvSpPr>
              <p:cNvPr id="24603" name="Freeform 11"/>
              <p:cNvSpPr>
                <a:spLocks/>
              </p:cNvSpPr>
              <p:nvPr/>
            </p:nvSpPr>
            <p:spPr bwMode="auto">
              <a:xfrm>
                <a:off x="1606551" y="5226050"/>
                <a:ext cx="9053513" cy="1588"/>
              </a:xfrm>
              <a:custGeom>
                <a:avLst/>
                <a:gdLst>
                  <a:gd name="T0" fmla="*/ 0 w 5703"/>
                  <a:gd name="T1" fmla="*/ 0 h 1"/>
                  <a:gd name="T2" fmla="*/ 2147483646 w 5703"/>
                  <a:gd name="T3" fmla="*/ 0 h 1"/>
                  <a:gd name="T4" fmla="*/ 0 60000 65536"/>
                  <a:gd name="T5" fmla="*/ 0 60000 65536"/>
                  <a:gd name="T6" fmla="*/ 0 w 5703"/>
                  <a:gd name="T7" fmla="*/ 0 h 1"/>
                  <a:gd name="T8" fmla="*/ 5703 w 5703"/>
                  <a:gd name="T9" fmla="*/ 1 h 1"/>
                </a:gdLst>
                <a:ahLst/>
                <a:cxnLst>
                  <a:cxn ang="T4">
                    <a:pos x="T0" y="T1"/>
                  </a:cxn>
                  <a:cxn ang="T5">
                    <a:pos x="T2" y="T3"/>
                  </a:cxn>
                </a:cxnLst>
                <a:rect l="T6" t="T7" r="T8" b="T9"/>
                <a:pathLst>
                  <a:path w="5703" h="1">
                    <a:moveTo>
                      <a:pt x="0" y="0"/>
                    </a:moveTo>
                    <a:lnTo>
                      <a:pt x="5702" y="0"/>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4604" name="Line 32"/>
              <p:cNvSpPr>
                <a:spLocks noChangeShapeType="1"/>
              </p:cNvSpPr>
              <p:nvPr/>
            </p:nvSpPr>
            <p:spPr bwMode="auto">
              <a:xfrm>
                <a:off x="4667251" y="3152775"/>
                <a:ext cx="1076325" cy="3619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GB" sz="1350"/>
              </a:p>
            </p:txBody>
          </p:sp>
          <p:sp>
            <p:nvSpPr>
              <p:cNvPr id="24605" name="Oval 28"/>
              <p:cNvSpPr>
                <a:spLocks noChangeArrowheads="1"/>
              </p:cNvSpPr>
              <p:nvPr/>
            </p:nvSpPr>
            <p:spPr bwMode="auto">
              <a:xfrm>
                <a:off x="2882900" y="1943100"/>
                <a:ext cx="114300" cy="114300"/>
              </a:xfrm>
              <a:prstGeom prst="ellipse">
                <a:avLst/>
              </a:prstGeom>
              <a:solidFill>
                <a:schemeClr val="tx1"/>
              </a:solidFill>
              <a:ln w="12700"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3300"/>
              </a:p>
            </p:txBody>
          </p:sp>
          <p:sp>
            <p:nvSpPr>
              <p:cNvPr id="24606" name="TextBox 29"/>
              <p:cNvSpPr txBox="1">
                <a:spLocks noChangeArrowheads="1"/>
              </p:cNvSpPr>
              <p:nvPr/>
            </p:nvSpPr>
            <p:spPr bwMode="auto">
              <a:xfrm>
                <a:off x="2959100" y="1968500"/>
                <a:ext cx="2413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350"/>
                  <a:t>A</a:t>
                </a:r>
              </a:p>
            </p:txBody>
          </p:sp>
          <p:sp>
            <p:nvSpPr>
              <p:cNvPr id="24607" name="TextBox 30"/>
              <p:cNvSpPr txBox="1">
                <a:spLocks noChangeArrowheads="1"/>
              </p:cNvSpPr>
              <p:nvPr/>
            </p:nvSpPr>
            <p:spPr bwMode="auto">
              <a:xfrm>
                <a:off x="9347200" y="3924301"/>
                <a:ext cx="2413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350"/>
                  <a:t>B</a:t>
                </a:r>
              </a:p>
            </p:txBody>
          </p:sp>
          <p:sp>
            <p:nvSpPr>
              <p:cNvPr id="24608" name="Oval 31"/>
              <p:cNvSpPr>
                <a:spLocks noChangeArrowheads="1"/>
              </p:cNvSpPr>
              <p:nvPr/>
            </p:nvSpPr>
            <p:spPr bwMode="auto">
              <a:xfrm>
                <a:off x="9474200" y="3824288"/>
                <a:ext cx="114300" cy="114300"/>
              </a:xfrm>
              <a:prstGeom prst="ellipse">
                <a:avLst/>
              </a:prstGeom>
              <a:solidFill>
                <a:schemeClr val="tx1"/>
              </a:solidFill>
              <a:ln w="12700"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3300"/>
              </a:p>
            </p:txBody>
          </p:sp>
          <p:sp>
            <p:nvSpPr>
              <p:cNvPr id="24610" name="Freeform 2"/>
              <p:cNvSpPr>
                <a:spLocks/>
              </p:cNvSpPr>
              <p:nvPr/>
            </p:nvSpPr>
            <p:spPr bwMode="auto">
              <a:xfrm>
                <a:off x="2724150" y="2057401"/>
                <a:ext cx="6750050" cy="2189163"/>
              </a:xfrm>
              <a:custGeom>
                <a:avLst/>
                <a:gdLst>
                  <a:gd name="T0" fmla="*/ 0 w 6526530"/>
                  <a:gd name="T1" fmla="*/ 0 h 2018966"/>
                  <a:gd name="T2" fmla="*/ 672447 w 6526530"/>
                  <a:gd name="T3" fmla="*/ 604677 h 2018966"/>
                  <a:gd name="T4" fmla="*/ 1907304 w 6526530"/>
                  <a:gd name="T5" fmla="*/ 1343727 h 2018966"/>
                  <a:gd name="T6" fmla="*/ 3741251 w 6526530"/>
                  <a:gd name="T7" fmla="*/ 1975278 h 2018966"/>
                  <a:gd name="T8" fmla="*/ 5391803 w 6526530"/>
                  <a:gd name="T9" fmla="*/ 2311211 h 2018966"/>
                  <a:gd name="T10" fmla="*/ 6259871 w 6526530"/>
                  <a:gd name="T11" fmla="*/ 2364959 h 2018966"/>
                  <a:gd name="T12" fmla="*/ 6981224 w 6526530"/>
                  <a:gd name="T13" fmla="*/ 2203712 h 20189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26530" h="2018966">
                    <a:moveTo>
                      <a:pt x="0" y="0"/>
                    </a:moveTo>
                    <a:cubicBezTo>
                      <a:pt x="165735" y="161925"/>
                      <a:pt x="331470" y="323850"/>
                      <a:pt x="628650" y="514350"/>
                    </a:cubicBezTo>
                    <a:cubicBezTo>
                      <a:pt x="925830" y="704850"/>
                      <a:pt x="1304925" y="948690"/>
                      <a:pt x="1783080" y="1143000"/>
                    </a:cubicBezTo>
                    <a:cubicBezTo>
                      <a:pt x="2261235" y="1337310"/>
                      <a:pt x="2954655" y="1543050"/>
                      <a:pt x="3497580" y="1680210"/>
                    </a:cubicBezTo>
                    <a:cubicBezTo>
                      <a:pt x="4040505" y="1817370"/>
                      <a:pt x="4648200" y="1910715"/>
                      <a:pt x="5040630" y="1965960"/>
                    </a:cubicBezTo>
                    <a:cubicBezTo>
                      <a:pt x="5433060" y="2021205"/>
                      <a:pt x="5604510" y="2026920"/>
                      <a:pt x="5852160" y="2011680"/>
                    </a:cubicBezTo>
                    <a:cubicBezTo>
                      <a:pt x="6099810" y="1996440"/>
                      <a:pt x="6313170" y="1935480"/>
                      <a:pt x="6526530" y="1874520"/>
                    </a:cubicBezTo>
                  </a:path>
                </a:pathLst>
              </a:custGeom>
              <a:noFill/>
              <a:ln w="38100" cap="flat" cmpd="sng" algn="ctr">
                <a:solidFill>
                  <a:srgbClr val="FF0000"/>
                </a:solidFill>
                <a:prstDash val="solid"/>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4611" name="TextBox 3"/>
              <p:cNvSpPr txBox="1">
                <a:spLocks noChangeArrowheads="1"/>
              </p:cNvSpPr>
              <p:nvPr/>
            </p:nvSpPr>
            <p:spPr bwMode="auto">
              <a:xfrm>
                <a:off x="5865814" y="3311526"/>
                <a:ext cx="631825"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100">
                    <a:solidFill>
                      <a:srgbClr val="FF0000"/>
                    </a:solidFill>
                    <a:latin typeface="Times New Roman" panose="02020603050405020304" pitchFamily="18" charset="0"/>
                    <a:cs typeface="Times New Roman" panose="02020603050405020304" pitchFamily="18" charset="0"/>
                  </a:rPr>
                  <a:t>L</a:t>
                </a:r>
              </a:p>
            </p:txBody>
          </p:sp>
        </p:grpSp>
      </p:grpSp>
    </p:spTree>
    <p:extLst>
      <p:ext uri="{BB962C8B-B14F-4D97-AF65-F5344CB8AC3E}">
        <p14:creationId xmlns:p14="http://schemas.microsoft.com/office/powerpoint/2010/main" val="3063052524"/>
      </p:ext>
    </p:extLst>
  </p:cSld>
  <p:clrMapOvr>
    <a:masterClrMapping/>
  </p:clrMapOvr>
  <p:transition>
    <p:cover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83" name="Freeform 63"/>
          <p:cNvSpPr>
            <a:spLocks/>
          </p:cNvSpPr>
          <p:nvPr/>
        </p:nvSpPr>
        <p:spPr bwMode="auto">
          <a:xfrm>
            <a:off x="2472928" y="1090614"/>
            <a:ext cx="1757363" cy="779860"/>
          </a:xfrm>
          <a:custGeom>
            <a:avLst/>
            <a:gdLst>
              <a:gd name="T0" fmla="*/ 773688763 w 1476"/>
              <a:gd name="T1" fmla="*/ 47883786 h 655"/>
              <a:gd name="T2" fmla="*/ 1287800638 w 1476"/>
              <a:gd name="T3" fmla="*/ 0 h 655"/>
              <a:gd name="T4" fmla="*/ 1781751263 w 1476"/>
              <a:gd name="T5" fmla="*/ 161290078 h 655"/>
              <a:gd name="T6" fmla="*/ 2142132813 w 1476"/>
              <a:gd name="T7" fmla="*/ 352822045 h 655"/>
              <a:gd name="T8" fmla="*/ 2147483646 w 1476"/>
              <a:gd name="T9" fmla="*/ 509071807 h 655"/>
              <a:gd name="T10" fmla="*/ 2147483646 w 1476"/>
              <a:gd name="T11" fmla="*/ 650200625 h 655"/>
              <a:gd name="T12" fmla="*/ 2147483646 w 1476"/>
              <a:gd name="T13" fmla="*/ 791329443 h 655"/>
              <a:gd name="T14" fmla="*/ 2147483646 w 1476"/>
              <a:gd name="T15" fmla="*/ 791329443 h 655"/>
              <a:gd name="T16" fmla="*/ 2147483646 w 1476"/>
              <a:gd name="T17" fmla="*/ 982861410 h 655"/>
              <a:gd name="T18" fmla="*/ 2147483646 w 1476"/>
              <a:gd name="T19" fmla="*/ 970261417 h 655"/>
              <a:gd name="T20" fmla="*/ 2147483646 w 1476"/>
              <a:gd name="T21" fmla="*/ 798890709 h 655"/>
              <a:gd name="T22" fmla="*/ 2147483646 w 1476"/>
              <a:gd name="T23" fmla="*/ 798890709 h 655"/>
              <a:gd name="T24" fmla="*/ 2147483646 w 1476"/>
              <a:gd name="T25" fmla="*/ 1648182980 h 655"/>
              <a:gd name="T26" fmla="*/ 0 w 1476"/>
              <a:gd name="T27" fmla="*/ 1635582986 h 655"/>
              <a:gd name="T28" fmla="*/ 0 w 1476"/>
              <a:gd name="T29" fmla="*/ 20161260 h 655"/>
              <a:gd name="T30" fmla="*/ 158770638 w 1476"/>
              <a:gd name="T31" fmla="*/ 25201575 h 655"/>
              <a:gd name="T32" fmla="*/ 390625013 w 1476"/>
              <a:gd name="T33" fmla="*/ 229335123 h 655"/>
              <a:gd name="T34" fmla="*/ 675401875 w 1476"/>
              <a:gd name="T35" fmla="*/ 216733542 h 655"/>
              <a:gd name="T36" fmla="*/ 773688763 w 1476"/>
              <a:gd name="T37" fmla="*/ 47883786 h 6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76"/>
              <a:gd name="T58" fmla="*/ 0 h 655"/>
              <a:gd name="T59" fmla="*/ 1476 w 1476"/>
              <a:gd name="T60" fmla="*/ 655 h 6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76" h="655">
                <a:moveTo>
                  <a:pt x="307" y="19"/>
                </a:moveTo>
                <a:lnTo>
                  <a:pt x="511" y="0"/>
                </a:lnTo>
                <a:lnTo>
                  <a:pt x="707" y="64"/>
                </a:lnTo>
                <a:lnTo>
                  <a:pt x="850" y="140"/>
                </a:lnTo>
                <a:lnTo>
                  <a:pt x="919" y="202"/>
                </a:lnTo>
                <a:lnTo>
                  <a:pt x="1020" y="258"/>
                </a:lnTo>
                <a:lnTo>
                  <a:pt x="1179" y="314"/>
                </a:lnTo>
                <a:lnTo>
                  <a:pt x="1175" y="314"/>
                </a:lnTo>
                <a:lnTo>
                  <a:pt x="1247" y="390"/>
                </a:lnTo>
                <a:lnTo>
                  <a:pt x="1345" y="385"/>
                </a:lnTo>
                <a:lnTo>
                  <a:pt x="1405" y="317"/>
                </a:lnTo>
                <a:lnTo>
                  <a:pt x="1475" y="317"/>
                </a:lnTo>
                <a:lnTo>
                  <a:pt x="1473" y="654"/>
                </a:lnTo>
                <a:lnTo>
                  <a:pt x="0" y="649"/>
                </a:lnTo>
                <a:lnTo>
                  <a:pt x="0" y="8"/>
                </a:lnTo>
                <a:lnTo>
                  <a:pt x="63" y="10"/>
                </a:lnTo>
                <a:lnTo>
                  <a:pt x="155" y="91"/>
                </a:lnTo>
                <a:lnTo>
                  <a:pt x="268" y="86"/>
                </a:lnTo>
                <a:lnTo>
                  <a:pt x="307" y="19"/>
                </a:lnTo>
              </a:path>
            </a:pathLst>
          </a:custGeom>
          <a:gradFill rotWithShape="0">
            <a:gsLst>
              <a:gs pos="0">
                <a:srgbClr val="FF8000"/>
              </a:gs>
              <a:gs pos="100000">
                <a:srgbClr val="FFCC00"/>
              </a:gs>
            </a:gsLst>
            <a:lin ang="18900000" scaled="1"/>
          </a:gradFill>
          <a:ln w="12700" cap="rnd" cmpd="sng">
            <a:solidFill>
              <a:srgbClr val="000000"/>
            </a:solidFill>
            <a:prstDash val="solid"/>
            <a:round/>
            <a:headEnd/>
            <a:tailEnd/>
          </a:ln>
        </p:spPr>
        <p:txBody>
          <a:bodyPr/>
          <a:lstStyle/>
          <a:p>
            <a:endParaRPr lang="en-GB" sz="1350"/>
          </a:p>
        </p:txBody>
      </p:sp>
      <p:sp>
        <p:nvSpPr>
          <p:cNvPr id="26699" name="Rectangle 79"/>
          <p:cNvSpPr>
            <a:spLocks noChangeArrowheads="1"/>
          </p:cNvSpPr>
          <p:nvPr/>
        </p:nvSpPr>
        <p:spPr bwMode="auto">
          <a:xfrm>
            <a:off x="2593181" y="1071563"/>
            <a:ext cx="110729" cy="3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25">
                <a:solidFill>
                  <a:srgbClr val="000000"/>
                </a:solidFill>
              </a:rPr>
              <a:t>W.T.</a:t>
            </a:r>
          </a:p>
        </p:txBody>
      </p:sp>
      <p:sp>
        <p:nvSpPr>
          <p:cNvPr id="26707" name="Freeform 92"/>
          <p:cNvSpPr>
            <a:spLocks/>
          </p:cNvSpPr>
          <p:nvPr/>
        </p:nvSpPr>
        <p:spPr bwMode="auto">
          <a:xfrm>
            <a:off x="1323975" y="5778382"/>
            <a:ext cx="6503194" cy="1190"/>
          </a:xfrm>
          <a:custGeom>
            <a:avLst/>
            <a:gdLst>
              <a:gd name="T0" fmla="*/ 0 w 5462"/>
              <a:gd name="T1" fmla="*/ 0 h 1"/>
              <a:gd name="T2" fmla="*/ 2147483646 w 5462"/>
              <a:gd name="T3" fmla="*/ 0 h 1"/>
              <a:gd name="T4" fmla="*/ 0 60000 65536"/>
              <a:gd name="T5" fmla="*/ 0 60000 65536"/>
              <a:gd name="T6" fmla="*/ 0 w 5462"/>
              <a:gd name="T7" fmla="*/ 0 h 1"/>
              <a:gd name="T8" fmla="*/ 5462 w 5462"/>
              <a:gd name="T9" fmla="*/ 1 h 1"/>
            </a:gdLst>
            <a:ahLst/>
            <a:cxnLst>
              <a:cxn ang="T4">
                <a:pos x="T0" y="T1"/>
              </a:cxn>
              <a:cxn ang="T5">
                <a:pos x="T2" y="T3"/>
              </a:cxn>
            </a:cxnLst>
            <a:rect l="T6" t="T7" r="T8" b="T9"/>
            <a:pathLst>
              <a:path w="5462" h="1">
                <a:moveTo>
                  <a:pt x="0" y="0"/>
                </a:moveTo>
                <a:lnTo>
                  <a:pt x="5461" y="0"/>
                </a:lnTo>
              </a:path>
            </a:pathLst>
          </a:custGeom>
          <a:noFill/>
          <a:ln w="12700" cap="rnd" cmpd="sng">
            <a:solidFill>
              <a:srgbClr val="000000"/>
            </a:solidFill>
            <a:prstDash val="dash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grpSp>
        <p:nvGrpSpPr>
          <p:cNvPr id="2" name="Group 1"/>
          <p:cNvGrpSpPr/>
          <p:nvPr/>
        </p:nvGrpSpPr>
        <p:grpSpPr>
          <a:xfrm>
            <a:off x="1170385" y="941700"/>
            <a:ext cx="7591478" cy="5061205"/>
            <a:chOff x="1560513" y="339726"/>
            <a:chExt cx="8813800" cy="5956299"/>
          </a:xfrm>
        </p:grpSpPr>
        <p:sp>
          <p:nvSpPr>
            <p:cNvPr id="26626" name="Freeform 3"/>
            <p:cNvSpPr>
              <a:spLocks/>
            </p:cNvSpPr>
            <p:nvPr/>
          </p:nvSpPr>
          <p:spPr bwMode="auto">
            <a:xfrm>
              <a:off x="3363914" y="3733801"/>
              <a:ext cx="4598987" cy="1535113"/>
            </a:xfrm>
            <a:custGeom>
              <a:avLst/>
              <a:gdLst>
                <a:gd name="T0" fmla="*/ 196572166 w 2897"/>
                <a:gd name="T1" fmla="*/ 0 h 967"/>
                <a:gd name="T2" fmla="*/ 2147483646 w 2897"/>
                <a:gd name="T3" fmla="*/ 924898439 h 967"/>
                <a:gd name="T4" fmla="*/ 2147483646 w 2897"/>
                <a:gd name="T5" fmla="*/ 2147483646 h 967"/>
                <a:gd name="T6" fmla="*/ 0 w 2897"/>
                <a:gd name="T7" fmla="*/ 1512094243 h 967"/>
                <a:gd name="T8" fmla="*/ 196572166 w 2897"/>
                <a:gd name="T9" fmla="*/ 0 h 967"/>
                <a:gd name="T10" fmla="*/ 0 60000 65536"/>
                <a:gd name="T11" fmla="*/ 0 60000 65536"/>
                <a:gd name="T12" fmla="*/ 0 60000 65536"/>
                <a:gd name="T13" fmla="*/ 0 60000 65536"/>
                <a:gd name="T14" fmla="*/ 0 60000 65536"/>
                <a:gd name="T15" fmla="*/ 0 w 2897"/>
                <a:gd name="T16" fmla="*/ 0 h 967"/>
                <a:gd name="T17" fmla="*/ 2897 w 2897"/>
                <a:gd name="T18" fmla="*/ 967 h 967"/>
              </a:gdLst>
              <a:ahLst/>
              <a:cxnLst>
                <a:cxn ang="T10">
                  <a:pos x="T0" y="T1"/>
                </a:cxn>
                <a:cxn ang="T11">
                  <a:pos x="T2" y="T3"/>
                </a:cxn>
                <a:cxn ang="T12">
                  <a:pos x="T4" y="T5"/>
                </a:cxn>
                <a:cxn ang="T13">
                  <a:pos x="T6" y="T7"/>
                </a:cxn>
                <a:cxn ang="T14">
                  <a:pos x="T8" y="T9"/>
                </a:cxn>
              </a:cxnLst>
              <a:rect l="T15" t="T16" r="T17" b="T18"/>
              <a:pathLst>
                <a:path w="2897" h="967">
                  <a:moveTo>
                    <a:pt x="78" y="0"/>
                  </a:moveTo>
                  <a:lnTo>
                    <a:pt x="2896" y="367"/>
                  </a:lnTo>
                  <a:lnTo>
                    <a:pt x="2818" y="966"/>
                  </a:lnTo>
                  <a:lnTo>
                    <a:pt x="0" y="600"/>
                  </a:lnTo>
                  <a:lnTo>
                    <a:pt x="78" y="0"/>
                  </a:lnTo>
                </a:path>
              </a:pathLst>
            </a:custGeom>
            <a:gradFill rotWithShape="0">
              <a:gsLst>
                <a:gs pos="0">
                  <a:srgbClr val="0000FF"/>
                </a:gs>
                <a:gs pos="100000">
                  <a:srgbClr val="FFFFFF"/>
                </a:gs>
              </a:gsLst>
              <a:lin ang="5400000" scaled="1"/>
            </a:gradFill>
            <a:ln w="12700" cap="rnd" cmpd="sng">
              <a:solidFill>
                <a:srgbClr val="000000"/>
              </a:solidFill>
              <a:prstDash val="solid"/>
              <a:round/>
              <a:headEnd/>
              <a:tailEnd/>
            </a:ln>
          </p:spPr>
          <p:txBody>
            <a:bodyPr/>
            <a:lstStyle/>
            <a:p>
              <a:endParaRPr lang="en-GB" sz="1350"/>
            </a:p>
          </p:txBody>
        </p:sp>
        <p:sp>
          <p:nvSpPr>
            <p:cNvPr id="26627" name="Freeform 4"/>
            <p:cNvSpPr>
              <a:spLocks/>
            </p:cNvSpPr>
            <p:nvPr/>
          </p:nvSpPr>
          <p:spPr bwMode="auto">
            <a:xfrm>
              <a:off x="3084513" y="3697288"/>
              <a:ext cx="404812" cy="990600"/>
            </a:xfrm>
            <a:custGeom>
              <a:avLst/>
              <a:gdLst>
                <a:gd name="T0" fmla="*/ 196571945 w 255"/>
                <a:gd name="T1" fmla="*/ 0 h 624"/>
                <a:gd name="T2" fmla="*/ 640118897 w 255"/>
                <a:gd name="T3" fmla="*/ 57964388 h 624"/>
                <a:gd name="T4" fmla="*/ 443546952 w 255"/>
                <a:gd name="T5" fmla="*/ 1570058138 h 624"/>
                <a:gd name="T6" fmla="*/ 0 w 255"/>
                <a:gd name="T7" fmla="*/ 1512093750 h 624"/>
                <a:gd name="T8" fmla="*/ 196571945 w 255"/>
                <a:gd name="T9" fmla="*/ 0 h 624"/>
                <a:gd name="T10" fmla="*/ 0 60000 65536"/>
                <a:gd name="T11" fmla="*/ 0 60000 65536"/>
                <a:gd name="T12" fmla="*/ 0 60000 65536"/>
                <a:gd name="T13" fmla="*/ 0 60000 65536"/>
                <a:gd name="T14" fmla="*/ 0 60000 65536"/>
                <a:gd name="T15" fmla="*/ 0 w 255"/>
                <a:gd name="T16" fmla="*/ 0 h 624"/>
                <a:gd name="T17" fmla="*/ 255 w 255"/>
                <a:gd name="T18" fmla="*/ 624 h 624"/>
              </a:gdLst>
              <a:ahLst/>
              <a:cxnLst>
                <a:cxn ang="T10">
                  <a:pos x="T0" y="T1"/>
                </a:cxn>
                <a:cxn ang="T11">
                  <a:pos x="T2" y="T3"/>
                </a:cxn>
                <a:cxn ang="T12">
                  <a:pos x="T4" y="T5"/>
                </a:cxn>
                <a:cxn ang="T13">
                  <a:pos x="T6" y="T7"/>
                </a:cxn>
                <a:cxn ang="T14">
                  <a:pos x="T8" y="T9"/>
                </a:cxn>
              </a:cxnLst>
              <a:rect l="T15" t="T16" r="T17" b="T18"/>
              <a:pathLst>
                <a:path w="255" h="624">
                  <a:moveTo>
                    <a:pt x="78" y="0"/>
                  </a:moveTo>
                  <a:lnTo>
                    <a:pt x="254" y="23"/>
                  </a:lnTo>
                  <a:lnTo>
                    <a:pt x="176" y="623"/>
                  </a:lnTo>
                  <a:lnTo>
                    <a:pt x="0" y="600"/>
                  </a:lnTo>
                  <a:lnTo>
                    <a:pt x="78" y="0"/>
                  </a:lnTo>
                </a:path>
              </a:pathLst>
            </a:custGeom>
            <a:pattFill prst="pct20">
              <a:fgClr>
                <a:srgbClr val="000000"/>
              </a:fgClr>
              <a:bgClr>
                <a:srgbClr val="FFFFFF"/>
              </a:bgClr>
            </a:pattFill>
            <a:ln w="25400" cap="rnd" cmpd="sng">
              <a:solidFill>
                <a:srgbClr val="000000"/>
              </a:solidFill>
              <a:prstDash val="solid"/>
              <a:round/>
              <a:headEnd/>
              <a:tailEnd/>
            </a:ln>
          </p:spPr>
          <p:txBody>
            <a:bodyPr/>
            <a:lstStyle/>
            <a:p>
              <a:endParaRPr lang="en-GB" sz="1350"/>
            </a:p>
          </p:txBody>
        </p:sp>
        <p:sp>
          <p:nvSpPr>
            <p:cNvPr id="26628" name="Freeform 5"/>
            <p:cNvSpPr>
              <a:spLocks/>
            </p:cNvSpPr>
            <p:nvPr/>
          </p:nvSpPr>
          <p:spPr bwMode="auto">
            <a:xfrm>
              <a:off x="7837488" y="4316414"/>
              <a:ext cx="393700" cy="987425"/>
            </a:xfrm>
            <a:custGeom>
              <a:avLst/>
              <a:gdLst>
                <a:gd name="T0" fmla="*/ 196572188 w 248"/>
                <a:gd name="T1" fmla="*/ 0 h 622"/>
                <a:gd name="T2" fmla="*/ 622479388 w 248"/>
                <a:gd name="T3" fmla="*/ 55443438 h 622"/>
                <a:gd name="T4" fmla="*/ 425907200 w 248"/>
                <a:gd name="T5" fmla="*/ 1565017825 h 622"/>
                <a:gd name="T6" fmla="*/ 0 w 248"/>
                <a:gd name="T7" fmla="*/ 1509574388 h 622"/>
                <a:gd name="T8" fmla="*/ 196572188 w 248"/>
                <a:gd name="T9" fmla="*/ 0 h 622"/>
                <a:gd name="T10" fmla="*/ 0 60000 65536"/>
                <a:gd name="T11" fmla="*/ 0 60000 65536"/>
                <a:gd name="T12" fmla="*/ 0 60000 65536"/>
                <a:gd name="T13" fmla="*/ 0 60000 65536"/>
                <a:gd name="T14" fmla="*/ 0 60000 65536"/>
                <a:gd name="T15" fmla="*/ 0 w 248"/>
                <a:gd name="T16" fmla="*/ 0 h 622"/>
                <a:gd name="T17" fmla="*/ 248 w 248"/>
                <a:gd name="T18" fmla="*/ 622 h 622"/>
              </a:gdLst>
              <a:ahLst/>
              <a:cxnLst>
                <a:cxn ang="T10">
                  <a:pos x="T0" y="T1"/>
                </a:cxn>
                <a:cxn ang="T11">
                  <a:pos x="T2" y="T3"/>
                </a:cxn>
                <a:cxn ang="T12">
                  <a:pos x="T4" y="T5"/>
                </a:cxn>
                <a:cxn ang="T13">
                  <a:pos x="T6" y="T7"/>
                </a:cxn>
                <a:cxn ang="T14">
                  <a:pos x="T8" y="T9"/>
                </a:cxn>
              </a:cxnLst>
              <a:rect l="T15" t="T16" r="T17" b="T18"/>
              <a:pathLst>
                <a:path w="248" h="622">
                  <a:moveTo>
                    <a:pt x="78" y="0"/>
                  </a:moveTo>
                  <a:lnTo>
                    <a:pt x="247" y="22"/>
                  </a:lnTo>
                  <a:lnTo>
                    <a:pt x="169" y="621"/>
                  </a:lnTo>
                  <a:lnTo>
                    <a:pt x="0" y="599"/>
                  </a:lnTo>
                  <a:lnTo>
                    <a:pt x="78" y="0"/>
                  </a:lnTo>
                </a:path>
              </a:pathLst>
            </a:custGeom>
            <a:pattFill prst="pct20">
              <a:fgClr>
                <a:srgbClr val="000000"/>
              </a:fgClr>
              <a:bgClr>
                <a:srgbClr val="FFFFFF"/>
              </a:bgClr>
            </a:pattFill>
            <a:ln w="9525" cap="rnd" cmpd="sng">
              <a:solidFill>
                <a:srgbClr val="000000"/>
              </a:solidFill>
              <a:prstDash val="solid"/>
              <a:round/>
              <a:headEnd/>
              <a:tailEnd/>
            </a:ln>
          </p:spPr>
          <p:txBody>
            <a:bodyPr/>
            <a:lstStyle/>
            <a:p>
              <a:endParaRPr lang="en-GB" sz="1350"/>
            </a:p>
          </p:txBody>
        </p:sp>
        <p:sp>
          <p:nvSpPr>
            <p:cNvPr id="26629" name="Freeform 6"/>
            <p:cNvSpPr>
              <a:spLocks/>
            </p:cNvSpPr>
            <p:nvPr/>
          </p:nvSpPr>
          <p:spPr bwMode="auto">
            <a:xfrm>
              <a:off x="4275138" y="3846514"/>
              <a:ext cx="125412" cy="949325"/>
            </a:xfrm>
            <a:custGeom>
              <a:avLst/>
              <a:gdLst>
                <a:gd name="T0" fmla="*/ 196571404 w 79"/>
                <a:gd name="T1" fmla="*/ 0 h 598"/>
                <a:gd name="T2" fmla="*/ 0 w 79"/>
                <a:gd name="T3" fmla="*/ 1504534075 h 598"/>
                <a:gd name="T4" fmla="*/ 0 60000 65536"/>
                <a:gd name="T5" fmla="*/ 0 60000 65536"/>
                <a:gd name="T6" fmla="*/ 0 w 79"/>
                <a:gd name="T7" fmla="*/ 0 h 598"/>
                <a:gd name="T8" fmla="*/ 79 w 79"/>
                <a:gd name="T9" fmla="*/ 598 h 598"/>
              </a:gdLst>
              <a:ahLst/>
              <a:cxnLst>
                <a:cxn ang="T4">
                  <a:pos x="T0" y="T1"/>
                </a:cxn>
                <a:cxn ang="T5">
                  <a:pos x="T2" y="T3"/>
                </a:cxn>
              </a:cxnLst>
              <a:rect l="T6" t="T7" r="T8" b="T9"/>
              <a:pathLst>
                <a:path w="79" h="598">
                  <a:moveTo>
                    <a:pt x="78" y="0"/>
                  </a:moveTo>
                  <a:lnTo>
                    <a:pt x="0" y="597"/>
                  </a:lnTo>
                </a:path>
              </a:pathLst>
            </a:custGeom>
            <a:noFill/>
            <a:ln w="12700" cap="rnd" cmpd="sng">
              <a:solidFill>
                <a:srgbClr val="FFFF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30" name="Freeform 7"/>
            <p:cNvSpPr>
              <a:spLocks/>
            </p:cNvSpPr>
            <p:nvPr/>
          </p:nvSpPr>
          <p:spPr bwMode="auto">
            <a:xfrm>
              <a:off x="5156201" y="3960814"/>
              <a:ext cx="125413" cy="949325"/>
            </a:xfrm>
            <a:custGeom>
              <a:avLst/>
              <a:gdLst>
                <a:gd name="T0" fmla="*/ 196572971 w 79"/>
                <a:gd name="T1" fmla="*/ 0 h 598"/>
                <a:gd name="T2" fmla="*/ 0 w 79"/>
                <a:gd name="T3" fmla="*/ 1504534075 h 598"/>
                <a:gd name="T4" fmla="*/ 0 60000 65536"/>
                <a:gd name="T5" fmla="*/ 0 60000 65536"/>
                <a:gd name="T6" fmla="*/ 0 w 79"/>
                <a:gd name="T7" fmla="*/ 0 h 598"/>
                <a:gd name="T8" fmla="*/ 79 w 79"/>
                <a:gd name="T9" fmla="*/ 598 h 598"/>
              </a:gdLst>
              <a:ahLst/>
              <a:cxnLst>
                <a:cxn ang="T4">
                  <a:pos x="T0" y="T1"/>
                </a:cxn>
                <a:cxn ang="T5">
                  <a:pos x="T2" y="T3"/>
                </a:cxn>
              </a:cxnLst>
              <a:rect l="T6" t="T7" r="T8" b="T9"/>
              <a:pathLst>
                <a:path w="79" h="598">
                  <a:moveTo>
                    <a:pt x="78" y="0"/>
                  </a:moveTo>
                  <a:lnTo>
                    <a:pt x="0" y="597"/>
                  </a:lnTo>
                </a:path>
              </a:pathLst>
            </a:custGeom>
            <a:noFill/>
            <a:ln w="12700" cap="rnd" cmpd="sng">
              <a:solidFill>
                <a:srgbClr val="FFFF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31" name="Freeform 8"/>
            <p:cNvSpPr>
              <a:spLocks/>
            </p:cNvSpPr>
            <p:nvPr/>
          </p:nvSpPr>
          <p:spPr bwMode="auto">
            <a:xfrm>
              <a:off x="6038851" y="4075113"/>
              <a:ext cx="123825" cy="950912"/>
            </a:xfrm>
            <a:custGeom>
              <a:avLst/>
              <a:gdLst>
                <a:gd name="T0" fmla="*/ 194052825 w 78"/>
                <a:gd name="T1" fmla="*/ 0 h 599"/>
                <a:gd name="T2" fmla="*/ 0 w 78"/>
                <a:gd name="T3" fmla="*/ 1507052645 h 599"/>
                <a:gd name="T4" fmla="*/ 0 60000 65536"/>
                <a:gd name="T5" fmla="*/ 0 60000 65536"/>
                <a:gd name="T6" fmla="*/ 0 w 78"/>
                <a:gd name="T7" fmla="*/ 0 h 599"/>
                <a:gd name="T8" fmla="*/ 78 w 78"/>
                <a:gd name="T9" fmla="*/ 599 h 599"/>
              </a:gdLst>
              <a:ahLst/>
              <a:cxnLst>
                <a:cxn ang="T4">
                  <a:pos x="T0" y="T1"/>
                </a:cxn>
                <a:cxn ang="T5">
                  <a:pos x="T2" y="T3"/>
                </a:cxn>
              </a:cxnLst>
              <a:rect l="T6" t="T7" r="T8" b="T9"/>
              <a:pathLst>
                <a:path w="78" h="599">
                  <a:moveTo>
                    <a:pt x="77" y="0"/>
                  </a:moveTo>
                  <a:lnTo>
                    <a:pt x="0" y="598"/>
                  </a:lnTo>
                </a:path>
              </a:pathLst>
            </a:custGeom>
            <a:noFill/>
            <a:ln w="12700" cap="rnd" cmpd="sng">
              <a:solidFill>
                <a:srgbClr val="FFFF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32" name="Freeform 9"/>
            <p:cNvSpPr>
              <a:spLocks/>
            </p:cNvSpPr>
            <p:nvPr/>
          </p:nvSpPr>
          <p:spPr bwMode="auto">
            <a:xfrm>
              <a:off x="6919913" y="4191001"/>
              <a:ext cx="125412" cy="949325"/>
            </a:xfrm>
            <a:custGeom>
              <a:avLst/>
              <a:gdLst>
                <a:gd name="T0" fmla="*/ 196571404 w 79"/>
                <a:gd name="T1" fmla="*/ 0 h 598"/>
                <a:gd name="T2" fmla="*/ 0 w 79"/>
                <a:gd name="T3" fmla="*/ 1504534075 h 598"/>
                <a:gd name="T4" fmla="*/ 0 60000 65536"/>
                <a:gd name="T5" fmla="*/ 0 60000 65536"/>
                <a:gd name="T6" fmla="*/ 0 w 79"/>
                <a:gd name="T7" fmla="*/ 0 h 598"/>
                <a:gd name="T8" fmla="*/ 79 w 79"/>
                <a:gd name="T9" fmla="*/ 598 h 598"/>
              </a:gdLst>
              <a:ahLst/>
              <a:cxnLst>
                <a:cxn ang="T4">
                  <a:pos x="T0" y="T1"/>
                </a:cxn>
                <a:cxn ang="T5">
                  <a:pos x="T2" y="T3"/>
                </a:cxn>
              </a:cxnLst>
              <a:rect l="T6" t="T7" r="T8" b="T9"/>
              <a:pathLst>
                <a:path w="79" h="598">
                  <a:moveTo>
                    <a:pt x="78" y="0"/>
                  </a:moveTo>
                  <a:lnTo>
                    <a:pt x="0" y="597"/>
                  </a:lnTo>
                </a:path>
              </a:pathLst>
            </a:custGeom>
            <a:noFill/>
            <a:ln w="12700" cap="rnd" cmpd="sng">
              <a:solidFill>
                <a:srgbClr val="FFFF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33" name="Freeform 10"/>
            <p:cNvSpPr>
              <a:spLocks/>
            </p:cNvSpPr>
            <p:nvPr/>
          </p:nvSpPr>
          <p:spPr bwMode="auto">
            <a:xfrm>
              <a:off x="3806826" y="3797300"/>
              <a:ext cx="123825" cy="939800"/>
            </a:xfrm>
            <a:custGeom>
              <a:avLst/>
              <a:gdLst>
                <a:gd name="T0" fmla="*/ 194052825 w 78"/>
                <a:gd name="T1" fmla="*/ 0 h 592"/>
                <a:gd name="T2" fmla="*/ 0 w 78"/>
                <a:gd name="T3" fmla="*/ 1489413138 h 592"/>
                <a:gd name="T4" fmla="*/ 0 60000 65536"/>
                <a:gd name="T5" fmla="*/ 0 60000 65536"/>
                <a:gd name="T6" fmla="*/ 0 w 78"/>
                <a:gd name="T7" fmla="*/ 0 h 592"/>
                <a:gd name="T8" fmla="*/ 78 w 78"/>
                <a:gd name="T9" fmla="*/ 592 h 592"/>
              </a:gdLst>
              <a:ahLst/>
              <a:cxnLst>
                <a:cxn ang="T4">
                  <a:pos x="T0" y="T1"/>
                </a:cxn>
                <a:cxn ang="T5">
                  <a:pos x="T2" y="T3"/>
                </a:cxn>
              </a:cxnLst>
              <a:rect l="T6" t="T7" r="T8" b="T9"/>
              <a:pathLst>
                <a:path w="78" h="592">
                  <a:moveTo>
                    <a:pt x="77" y="0"/>
                  </a:moveTo>
                  <a:lnTo>
                    <a:pt x="0" y="591"/>
                  </a:lnTo>
                </a:path>
              </a:pathLst>
            </a:custGeom>
            <a:noFill/>
            <a:ln w="12700" cap="rnd" cmpd="sng">
              <a:solidFill>
                <a:srgbClr val="FFFF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34" name="Freeform 11"/>
            <p:cNvSpPr>
              <a:spLocks/>
            </p:cNvSpPr>
            <p:nvPr/>
          </p:nvSpPr>
          <p:spPr bwMode="auto">
            <a:xfrm>
              <a:off x="4684714" y="3911600"/>
              <a:ext cx="122237" cy="939800"/>
            </a:xfrm>
            <a:custGeom>
              <a:avLst/>
              <a:gdLst>
                <a:gd name="T0" fmla="*/ 191531092 w 77"/>
                <a:gd name="T1" fmla="*/ 0 h 592"/>
                <a:gd name="T2" fmla="*/ 0 w 77"/>
                <a:gd name="T3" fmla="*/ 1489413138 h 592"/>
                <a:gd name="T4" fmla="*/ 0 60000 65536"/>
                <a:gd name="T5" fmla="*/ 0 60000 65536"/>
                <a:gd name="T6" fmla="*/ 0 w 77"/>
                <a:gd name="T7" fmla="*/ 0 h 592"/>
                <a:gd name="T8" fmla="*/ 77 w 77"/>
                <a:gd name="T9" fmla="*/ 592 h 592"/>
              </a:gdLst>
              <a:ahLst/>
              <a:cxnLst>
                <a:cxn ang="T4">
                  <a:pos x="T0" y="T1"/>
                </a:cxn>
                <a:cxn ang="T5">
                  <a:pos x="T2" y="T3"/>
                </a:cxn>
              </a:cxnLst>
              <a:rect l="T6" t="T7" r="T8" b="T9"/>
              <a:pathLst>
                <a:path w="77" h="592">
                  <a:moveTo>
                    <a:pt x="76" y="0"/>
                  </a:moveTo>
                  <a:lnTo>
                    <a:pt x="0" y="591"/>
                  </a:lnTo>
                </a:path>
              </a:pathLst>
            </a:custGeom>
            <a:noFill/>
            <a:ln w="12700" cap="rnd" cmpd="sng">
              <a:solidFill>
                <a:srgbClr val="FFFF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35" name="Freeform 12"/>
            <p:cNvSpPr>
              <a:spLocks/>
            </p:cNvSpPr>
            <p:nvPr/>
          </p:nvSpPr>
          <p:spPr bwMode="auto">
            <a:xfrm>
              <a:off x="5583239" y="4029076"/>
              <a:ext cx="123825" cy="938213"/>
            </a:xfrm>
            <a:custGeom>
              <a:avLst/>
              <a:gdLst>
                <a:gd name="T0" fmla="*/ 194052825 w 78"/>
                <a:gd name="T1" fmla="*/ 0 h 591"/>
                <a:gd name="T2" fmla="*/ 0 w 78"/>
                <a:gd name="T3" fmla="*/ 1486892980 h 591"/>
                <a:gd name="T4" fmla="*/ 0 60000 65536"/>
                <a:gd name="T5" fmla="*/ 0 60000 65536"/>
                <a:gd name="T6" fmla="*/ 0 w 78"/>
                <a:gd name="T7" fmla="*/ 0 h 591"/>
                <a:gd name="T8" fmla="*/ 78 w 78"/>
                <a:gd name="T9" fmla="*/ 591 h 591"/>
              </a:gdLst>
              <a:ahLst/>
              <a:cxnLst>
                <a:cxn ang="T4">
                  <a:pos x="T0" y="T1"/>
                </a:cxn>
                <a:cxn ang="T5">
                  <a:pos x="T2" y="T3"/>
                </a:cxn>
              </a:cxnLst>
              <a:rect l="T6" t="T7" r="T8" b="T9"/>
              <a:pathLst>
                <a:path w="78" h="591">
                  <a:moveTo>
                    <a:pt x="77" y="0"/>
                  </a:moveTo>
                  <a:lnTo>
                    <a:pt x="0" y="590"/>
                  </a:lnTo>
                </a:path>
              </a:pathLst>
            </a:custGeom>
            <a:noFill/>
            <a:ln w="12700" cap="rnd" cmpd="sng">
              <a:solidFill>
                <a:srgbClr val="FFFF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36" name="Freeform 13"/>
            <p:cNvSpPr>
              <a:spLocks/>
            </p:cNvSpPr>
            <p:nvPr/>
          </p:nvSpPr>
          <p:spPr bwMode="auto">
            <a:xfrm>
              <a:off x="6469064" y="4143375"/>
              <a:ext cx="123825" cy="939800"/>
            </a:xfrm>
            <a:custGeom>
              <a:avLst/>
              <a:gdLst>
                <a:gd name="T0" fmla="*/ 194052825 w 78"/>
                <a:gd name="T1" fmla="*/ 0 h 592"/>
                <a:gd name="T2" fmla="*/ 0 w 78"/>
                <a:gd name="T3" fmla="*/ 1489413138 h 592"/>
                <a:gd name="T4" fmla="*/ 0 60000 65536"/>
                <a:gd name="T5" fmla="*/ 0 60000 65536"/>
                <a:gd name="T6" fmla="*/ 0 w 78"/>
                <a:gd name="T7" fmla="*/ 0 h 592"/>
                <a:gd name="T8" fmla="*/ 78 w 78"/>
                <a:gd name="T9" fmla="*/ 592 h 592"/>
              </a:gdLst>
              <a:ahLst/>
              <a:cxnLst>
                <a:cxn ang="T4">
                  <a:pos x="T0" y="T1"/>
                </a:cxn>
                <a:cxn ang="T5">
                  <a:pos x="T2" y="T3"/>
                </a:cxn>
              </a:cxnLst>
              <a:rect l="T6" t="T7" r="T8" b="T9"/>
              <a:pathLst>
                <a:path w="78" h="592">
                  <a:moveTo>
                    <a:pt x="77" y="0"/>
                  </a:moveTo>
                  <a:lnTo>
                    <a:pt x="0" y="591"/>
                  </a:lnTo>
                </a:path>
              </a:pathLst>
            </a:custGeom>
            <a:noFill/>
            <a:ln w="12700" cap="rnd" cmpd="sng">
              <a:solidFill>
                <a:srgbClr val="FFFF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37" name="Freeform 14"/>
            <p:cNvSpPr>
              <a:spLocks/>
            </p:cNvSpPr>
            <p:nvPr/>
          </p:nvSpPr>
          <p:spPr bwMode="auto">
            <a:xfrm>
              <a:off x="7369175" y="4260850"/>
              <a:ext cx="122238" cy="939800"/>
            </a:xfrm>
            <a:custGeom>
              <a:avLst/>
              <a:gdLst>
                <a:gd name="T0" fmla="*/ 191532658 w 77"/>
                <a:gd name="T1" fmla="*/ 0 h 592"/>
                <a:gd name="T2" fmla="*/ 0 w 77"/>
                <a:gd name="T3" fmla="*/ 1489413138 h 592"/>
                <a:gd name="T4" fmla="*/ 0 60000 65536"/>
                <a:gd name="T5" fmla="*/ 0 60000 65536"/>
                <a:gd name="T6" fmla="*/ 0 w 77"/>
                <a:gd name="T7" fmla="*/ 0 h 592"/>
                <a:gd name="T8" fmla="*/ 77 w 77"/>
                <a:gd name="T9" fmla="*/ 592 h 592"/>
              </a:gdLst>
              <a:ahLst/>
              <a:cxnLst>
                <a:cxn ang="T4">
                  <a:pos x="T0" y="T1"/>
                </a:cxn>
                <a:cxn ang="T5">
                  <a:pos x="T2" y="T3"/>
                </a:cxn>
              </a:cxnLst>
              <a:rect l="T6" t="T7" r="T8" b="T9"/>
              <a:pathLst>
                <a:path w="77" h="592">
                  <a:moveTo>
                    <a:pt x="76" y="0"/>
                  </a:moveTo>
                  <a:lnTo>
                    <a:pt x="0" y="591"/>
                  </a:lnTo>
                </a:path>
              </a:pathLst>
            </a:custGeom>
            <a:noFill/>
            <a:ln w="12700" cap="rnd" cmpd="sng">
              <a:solidFill>
                <a:srgbClr val="FFFF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38" name="Oval 15"/>
            <p:cNvSpPr>
              <a:spLocks noChangeArrowheads="1"/>
            </p:cNvSpPr>
            <p:nvPr/>
          </p:nvSpPr>
          <p:spPr bwMode="auto">
            <a:xfrm rot="18907500">
              <a:off x="3406775" y="4173538"/>
              <a:ext cx="50800" cy="50800"/>
            </a:xfrm>
            <a:prstGeom prst="ellipse">
              <a:avLst/>
            </a:prstGeom>
            <a:pattFill prst="pct20">
              <a:fgClr>
                <a:schemeClr val="accent1"/>
              </a:fgClr>
              <a:bgClr>
                <a:srgbClr val="FFFFFF"/>
              </a:bgClr>
            </a:pattFill>
            <a:ln w="12700">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3300"/>
            </a:p>
          </p:txBody>
        </p:sp>
        <p:sp>
          <p:nvSpPr>
            <p:cNvPr id="26639" name="Freeform 16"/>
            <p:cNvSpPr>
              <a:spLocks/>
            </p:cNvSpPr>
            <p:nvPr/>
          </p:nvSpPr>
          <p:spPr bwMode="auto">
            <a:xfrm>
              <a:off x="3427414" y="4194176"/>
              <a:ext cx="4459287" cy="582613"/>
            </a:xfrm>
            <a:custGeom>
              <a:avLst/>
              <a:gdLst>
                <a:gd name="T0" fmla="*/ 0 w 2809"/>
                <a:gd name="T1" fmla="*/ 0 h 367"/>
                <a:gd name="T2" fmla="*/ 2147483646 w 2809"/>
                <a:gd name="T3" fmla="*/ 922377979 h 367"/>
                <a:gd name="T4" fmla="*/ 0 60000 65536"/>
                <a:gd name="T5" fmla="*/ 0 60000 65536"/>
                <a:gd name="T6" fmla="*/ 0 w 2809"/>
                <a:gd name="T7" fmla="*/ 0 h 367"/>
                <a:gd name="T8" fmla="*/ 2809 w 2809"/>
                <a:gd name="T9" fmla="*/ 367 h 367"/>
              </a:gdLst>
              <a:ahLst/>
              <a:cxnLst>
                <a:cxn ang="T4">
                  <a:pos x="T0" y="T1"/>
                </a:cxn>
                <a:cxn ang="T5">
                  <a:pos x="T2" y="T3"/>
                </a:cxn>
              </a:cxnLst>
              <a:rect l="T6" t="T7" r="T8" b="T9"/>
              <a:pathLst>
                <a:path w="2809" h="367">
                  <a:moveTo>
                    <a:pt x="0" y="0"/>
                  </a:moveTo>
                  <a:lnTo>
                    <a:pt x="2808" y="366"/>
                  </a:lnTo>
                </a:path>
              </a:pathLst>
            </a:custGeom>
            <a:noFill/>
            <a:ln w="12700" cap="rnd" cmpd="sng">
              <a:solidFill>
                <a:srgbClr val="FFFF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40" name="Freeform 17"/>
            <p:cNvSpPr>
              <a:spLocks/>
            </p:cNvSpPr>
            <p:nvPr/>
          </p:nvSpPr>
          <p:spPr bwMode="auto">
            <a:xfrm>
              <a:off x="4900613" y="3868738"/>
              <a:ext cx="207962" cy="100012"/>
            </a:xfrm>
            <a:custGeom>
              <a:avLst/>
              <a:gdLst>
                <a:gd name="T0" fmla="*/ 327619525 w 131"/>
                <a:gd name="T1" fmla="*/ 118445958 h 63"/>
                <a:gd name="T2" fmla="*/ 20161202 w 131"/>
                <a:gd name="T3" fmla="*/ 0 h 63"/>
                <a:gd name="T4" fmla="*/ 0 w 131"/>
                <a:gd name="T5" fmla="*/ 156248906 h 63"/>
                <a:gd name="T6" fmla="*/ 327619525 w 131"/>
                <a:gd name="T7" fmla="*/ 118445958 h 63"/>
                <a:gd name="T8" fmla="*/ 0 60000 65536"/>
                <a:gd name="T9" fmla="*/ 0 60000 65536"/>
                <a:gd name="T10" fmla="*/ 0 60000 65536"/>
                <a:gd name="T11" fmla="*/ 0 60000 65536"/>
                <a:gd name="T12" fmla="*/ 0 w 131"/>
                <a:gd name="T13" fmla="*/ 0 h 63"/>
                <a:gd name="T14" fmla="*/ 131 w 131"/>
                <a:gd name="T15" fmla="*/ 63 h 63"/>
              </a:gdLst>
              <a:ahLst/>
              <a:cxnLst>
                <a:cxn ang="T8">
                  <a:pos x="T0" y="T1"/>
                </a:cxn>
                <a:cxn ang="T9">
                  <a:pos x="T2" y="T3"/>
                </a:cxn>
                <a:cxn ang="T10">
                  <a:pos x="T4" y="T5"/>
                </a:cxn>
                <a:cxn ang="T11">
                  <a:pos x="T6" y="T7"/>
                </a:cxn>
              </a:cxnLst>
              <a:rect l="T12" t="T13" r="T14" b="T15"/>
              <a:pathLst>
                <a:path w="131" h="63">
                  <a:moveTo>
                    <a:pt x="130" y="47"/>
                  </a:moveTo>
                  <a:lnTo>
                    <a:pt x="8" y="0"/>
                  </a:lnTo>
                  <a:lnTo>
                    <a:pt x="0" y="62"/>
                  </a:lnTo>
                  <a:lnTo>
                    <a:pt x="130" y="47"/>
                  </a:lnTo>
                </a:path>
              </a:pathLst>
            </a:custGeom>
            <a:pattFill prst="pct20">
              <a:fgClr>
                <a:srgbClr val="000000"/>
              </a:fgClr>
              <a:bgClr>
                <a:srgbClr val="FFFFFF"/>
              </a:bgClr>
            </a:pattFill>
            <a:ln w="12700" cap="rnd" cmpd="sng">
              <a:solidFill>
                <a:srgbClr val="000000"/>
              </a:solidFill>
              <a:prstDash val="solid"/>
              <a:round/>
              <a:headEnd/>
              <a:tailEnd/>
            </a:ln>
          </p:spPr>
          <p:txBody>
            <a:bodyPr/>
            <a:lstStyle/>
            <a:p>
              <a:endParaRPr lang="en-GB" sz="1350"/>
            </a:p>
          </p:txBody>
        </p:sp>
        <p:sp>
          <p:nvSpPr>
            <p:cNvPr id="26641" name="Freeform 18"/>
            <p:cNvSpPr>
              <a:spLocks/>
            </p:cNvSpPr>
            <p:nvPr/>
          </p:nvSpPr>
          <p:spPr bwMode="auto">
            <a:xfrm>
              <a:off x="4849813" y="4324351"/>
              <a:ext cx="207962" cy="100013"/>
            </a:xfrm>
            <a:custGeom>
              <a:avLst/>
              <a:gdLst>
                <a:gd name="T0" fmla="*/ 327619525 w 131"/>
                <a:gd name="T1" fmla="*/ 120968105 h 63"/>
                <a:gd name="T2" fmla="*/ 20161202 w 131"/>
                <a:gd name="T3" fmla="*/ 0 h 63"/>
                <a:gd name="T4" fmla="*/ 0 w 131"/>
                <a:gd name="T5" fmla="*/ 156250469 h 63"/>
                <a:gd name="T6" fmla="*/ 327619525 w 131"/>
                <a:gd name="T7" fmla="*/ 120968105 h 63"/>
                <a:gd name="T8" fmla="*/ 0 60000 65536"/>
                <a:gd name="T9" fmla="*/ 0 60000 65536"/>
                <a:gd name="T10" fmla="*/ 0 60000 65536"/>
                <a:gd name="T11" fmla="*/ 0 60000 65536"/>
                <a:gd name="T12" fmla="*/ 0 w 131"/>
                <a:gd name="T13" fmla="*/ 0 h 63"/>
                <a:gd name="T14" fmla="*/ 131 w 131"/>
                <a:gd name="T15" fmla="*/ 63 h 63"/>
              </a:gdLst>
              <a:ahLst/>
              <a:cxnLst>
                <a:cxn ang="T8">
                  <a:pos x="T0" y="T1"/>
                </a:cxn>
                <a:cxn ang="T9">
                  <a:pos x="T2" y="T3"/>
                </a:cxn>
                <a:cxn ang="T10">
                  <a:pos x="T4" y="T5"/>
                </a:cxn>
                <a:cxn ang="T11">
                  <a:pos x="T6" y="T7"/>
                </a:cxn>
              </a:cxnLst>
              <a:rect l="T12" t="T13" r="T14" b="T15"/>
              <a:pathLst>
                <a:path w="131" h="63">
                  <a:moveTo>
                    <a:pt x="130" y="48"/>
                  </a:moveTo>
                  <a:lnTo>
                    <a:pt x="8" y="0"/>
                  </a:lnTo>
                  <a:lnTo>
                    <a:pt x="0" y="62"/>
                  </a:lnTo>
                  <a:lnTo>
                    <a:pt x="130" y="48"/>
                  </a:lnTo>
                </a:path>
              </a:pathLst>
            </a:custGeom>
            <a:pattFill prst="pct20">
              <a:fgClr>
                <a:srgbClr val="000000"/>
              </a:fgClr>
              <a:bgClr>
                <a:srgbClr val="FFFFFF"/>
              </a:bgClr>
            </a:pattFill>
            <a:ln w="12700" cap="rnd" cmpd="sng">
              <a:solidFill>
                <a:srgbClr val="000000"/>
              </a:solidFill>
              <a:prstDash val="solid"/>
              <a:round/>
              <a:headEnd/>
              <a:tailEnd/>
            </a:ln>
          </p:spPr>
          <p:txBody>
            <a:bodyPr/>
            <a:lstStyle/>
            <a:p>
              <a:endParaRPr lang="en-GB" sz="1350"/>
            </a:p>
          </p:txBody>
        </p:sp>
        <p:sp>
          <p:nvSpPr>
            <p:cNvPr id="26642" name="Freeform 19"/>
            <p:cNvSpPr>
              <a:spLocks/>
            </p:cNvSpPr>
            <p:nvPr/>
          </p:nvSpPr>
          <p:spPr bwMode="auto">
            <a:xfrm>
              <a:off x="4789488" y="4814889"/>
              <a:ext cx="207962" cy="98425"/>
            </a:xfrm>
            <a:custGeom>
              <a:avLst/>
              <a:gdLst>
                <a:gd name="T0" fmla="*/ 327619525 w 131"/>
                <a:gd name="T1" fmla="*/ 118448138 h 62"/>
                <a:gd name="T2" fmla="*/ 20161202 w 131"/>
                <a:gd name="T3" fmla="*/ 0 h 62"/>
                <a:gd name="T4" fmla="*/ 0 w 131"/>
                <a:gd name="T5" fmla="*/ 153730325 h 62"/>
                <a:gd name="T6" fmla="*/ 327619525 w 131"/>
                <a:gd name="T7" fmla="*/ 118448138 h 62"/>
                <a:gd name="T8" fmla="*/ 0 60000 65536"/>
                <a:gd name="T9" fmla="*/ 0 60000 65536"/>
                <a:gd name="T10" fmla="*/ 0 60000 65536"/>
                <a:gd name="T11" fmla="*/ 0 60000 65536"/>
                <a:gd name="T12" fmla="*/ 0 w 131"/>
                <a:gd name="T13" fmla="*/ 0 h 62"/>
                <a:gd name="T14" fmla="*/ 131 w 131"/>
                <a:gd name="T15" fmla="*/ 62 h 62"/>
              </a:gdLst>
              <a:ahLst/>
              <a:cxnLst>
                <a:cxn ang="T8">
                  <a:pos x="T0" y="T1"/>
                </a:cxn>
                <a:cxn ang="T9">
                  <a:pos x="T2" y="T3"/>
                </a:cxn>
                <a:cxn ang="T10">
                  <a:pos x="T4" y="T5"/>
                </a:cxn>
                <a:cxn ang="T11">
                  <a:pos x="T6" y="T7"/>
                </a:cxn>
              </a:cxnLst>
              <a:rect l="T12" t="T13" r="T14" b="T15"/>
              <a:pathLst>
                <a:path w="131" h="62">
                  <a:moveTo>
                    <a:pt x="130" y="47"/>
                  </a:moveTo>
                  <a:lnTo>
                    <a:pt x="8" y="0"/>
                  </a:lnTo>
                  <a:lnTo>
                    <a:pt x="0" y="61"/>
                  </a:lnTo>
                  <a:lnTo>
                    <a:pt x="130" y="47"/>
                  </a:lnTo>
                </a:path>
              </a:pathLst>
            </a:custGeom>
            <a:pattFill prst="pct20">
              <a:fgClr>
                <a:srgbClr val="000000"/>
              </a:fgClr>
              <a:bgClr>
                <a:srgbClr val="FFFFFF"/>
              </a:bgClr>
            </a:pattFill>
            <a:ln w="12700" cap="rnd" cmpd="sng">
              <a:solidFill>
                <a:srgbClr val="000000"/>
              </a:solidFill>
              <a:prstDash val="solid"/>
              <a:round/>
              <a:headEnd/>
              <a:tailEnd/>
            </a:ln>
          </p:spPr>
          <p:txBody>
            <a:bodyPr/>
            <a:lstStyle/>
            <a:p>
              <a:endParaRPr lang="en-GB" sz="1350"/>
            </a:p>
          </p:txBody>
        </p:sp>
        <p:sp>
          <p:nvSpPr>
            <p:cNvPr id="26643" name="Rectangle 20"/>
            <p:cNvSpPr>
              <a:spLocks noChangeArrowheads="1"/>
            </p:cNvSpPr>
            <p:nvPr/>
          </p:nvSpPr>
          <p:spPr bwMode="auto">
            <a:xfrm rot="446250">
              <a:off x="3494089" y="3941763"/>
              <a:ext cx="306387"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650">
                  <a:solidFill>
                    <a:srgbClr val="000000"/>
                  </a:solidFill>
                </a:rPr>
                <a:t>A</a:t>
              </a:r>
            </a:p>
          </p:txBody>
        </p:sp>
        <p:sp>
          <p:nvSpPr>
            <p:cNvPr id="26644" name="Rectangle 21"/>
            <p:cNvSpPr>
              <a:spLocks noChangeArrowheads="1"/>
            </p:cNvSpPr>
            <p:nvPr/>
          </p:nvSpPr>
          <p:spPr bwMode="auto">
            <a:xfrm rot="446250">
              <a:off x="7599364" y="4462463"/>
              <a:ext cx="306387"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650">
                  <a:solidFill>
                    <a:srgbClr val="000000"/>
                  </a:solidFill>
                </a:rPr>
                <a:t>B</a:t>
              </a:r>
            </a:p>
          </p:txBody>
        </p:sp>
        <p:sp>
          <p:nvSpPr>
            <p:cNvPr id="26645" name="Oval 22"/>
            <p:cNvSpPr>
              <a:spLocks noChangeArrowheads="1"/>
            </p:cNvSpPr>
            <p:nvPr/>
          </p:nvSpPr>
          <p:spPr bwMode="auto">
            <a:xfrm rot="360000">
              <a:off x="7878764" y="4757739"/>
              <a:ext cx="47625" cy="47625"/>
            </a:xfrm>
            <a:prstGeom prst="ellipse">
              <a:avLst/>
            </a:prstGeom>
            <a:pattFill prst="pct20">
              <a:fgClr>
                <a:schemeClr val="accent1"/>
              </a:fgClr>
              <a:bgClr>
                <a:srgbClr val="FFFFFF"/>
              </a:bgClr>
            </a:pattFill>
            <a:ln w="12700">
              <a:solidFill>
                <a:srgbClr val="0000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3300"/>
            </a:p>
          </p:txBody>
        </p:sp>
        <p:sp>
          <p:nvSpPr>
            <p:cNvPr id="26646" name="Freeform 23"/>
            <p:cNvSpPr>
              <a:spLocks/>
            </p:cNvSpPr>
            <p:nvPr/>
          </p:nvSpPr>
          <p:spPr bwMode="auto">
            <a:xfrm>
              <a:off x="2503489" y="4065588"/>
              <a:ext cx="6929437" cy="912812"/>
            </a:xfrm>
            <a:custGeom>
              <a:avLst/>
              <a:gdLst>
                <a:gd name="T0" fmla="*/ 0 w 4365"/>
                <a:gd name="T1" fmla="*/ 0 h 575"/>
                <a:gd name="T2" fmla="*/ 2147483646 w 4365"/>
                <a:gd name="T3" fmla="*/ 1446568895 h 575"/>
                <a:gd name="T4" fmla="*/ 0 60000 65536"/>
                <a:gd name="T5" fmla="*/ 0 60000 65536"/>
                <a:gd name="T6" fmla="*/ 0 w 4365"/>
                <a:gd name="T7" fmla="*/ 0 h 575"/>
                <a:gd name="T8" fmla="*/ 4365 w 4365"/>
                <a:gd name="T9" fmla="*/ 575 h 575"/>
              </a:gdLst>
              <a:ahLst/>
              <a:cxnLst>
                <a:cxn ang="T4">
                  <a:pos x="T0" y="T1"/>
                </a:cxn>
                <a:cxn ang="T5">
                  <a:pos x="T2" y="T3"/>
                </a:cxn>
              </a:cxnLst>
              <a:rect l="T6" t="T7" r="T8" b="T9"/>
              <a:pathLst>
                <a:path w="4365" h="575">
                  <a:moveTo>
                    <a:pt x="0" y="0"/>
                  </a:moveTo>
                  <a:lnTo>
                    <a:pt x="4364" y="574"/>
                  </a:lnTo>
                </a:path>
              </a:pathLst>
            </a:custGeom>
            <a:noFill/>
            <a:ln w="12700" cap="rnd" cmpd="sng">
              <a:solidFill>
                <a:srgbClr val="000000"/>
              </a:solidFill>
              <a:prstDash val="dashDot"/>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47" name="Rectangle 24"/>
            <p:cNvSpPr>
              <a:spLocks noChangeArrowheads="1"/>
            </p:cNvSpPr>
            <p:nvPr/>
          </p:nvSpPr>
          <p:spPr bwMode="auto">
            <a:xfrm rot="446250">
              <a:off x="5672139" y="4219575"/>
              <a:ext cx="4349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975" b="1" i="1">
                  <a:solidFill>
                    <a:srgbClr val="000000"/>
                  </a:solidFill>
                </a:rPr>
                <a:t>Soil</a:t>
              </a:r>
            </a:p>
          </p:txBody>
        </p:sp>
        <p:sp>
          <p:nvSpPr>
            <p:cNvPr id="26648" name="Freeform 25"/>
            <p:cNvSpPr>
              <a:spLocks/>
            </p:cNvSpPr>
            <p:nvPr/>
          </p:nvSpPr>
          <p:spPr bwMode="auto">
            <a:xfrm>
              <a:off x="2593976" y="2278064"/>
              <a:ext cx="581025" cy="1900237"/>
            </a:xfrm>
            <a:custGeom>
              <a:avLst/>
              <a:gdLst>
                <a:gd name="T0" fmla="*/ 143649700 w 366"/>
                <a:gd name="T1" fmla="*/ 0 h 1197"/>
                <a:gd name="T2" fmla="*/ 143649700 w 366"/>
                <a:gd name="T3" fmla="*/ 12599984 h 1197"/>
                <a:gd name="T4" fmla="*/ 143649700 w 366"/>
                <a:gd name="T5" fmla="*/ 55443423 h 1197"/>
                <a:gd name="T6" fmla="*/ 143649700 w 366"/>
                <a:gd name="T7" fmla="*/ 123486830 h 1197"/>
                <a:gd name="T8" fmla="*/ 143649700 w 366"/>
                <a:gd name="T9" fmla="*/ 219252742 h 1197"/>
                <a:gd name="T10" fmla="*/ 143649700 w 366"/>
                <a:gd name="T11" fmla="*/ 335179899 h 1197"/>
                <a:gd name="T12" fmla="*/ 143649700 w 366"/>
                <a:gd name="T13" fmla="*/ 471268301 h 1197"/>
                <a:gd name="T14" fmla="*/ 143649700 w 366"/>
                <a:gd name="T15" fmla="*/ 624998586 h 1197"/>
                <a:gd name="T16" fmla="*/ 143649700 w 366"/>
                <a:gd name="T17" fmla="*/ 788807905 h 1197"/>
                <a:gd name="T18" fmla="*/ 143649700 w 366"/>
                <a:gd name="T19" fmla="*/ 962699434 h 1197"/>
                <a:gd name="T20" fmla="*/ 143649700 w 366"/>
                <a:gd name="T21" fmla="*/ 1146669998 h 1197"/>
                <a:gd name="T22" fmla="*/ 143649700 w 366"/>
                <a:gd name="T23" fmla="*/ 1333161512 h 1197"/>
                <a:gd name="T24" fmla="*/ 143649700 w 366"/>
                <a:gd name="T25" fmla="*/ 1519653025 h 1197"/>
                <a:gd name="T26" fmla="*/ 143649700 w 366"/>
                <a:gd name="T27" fmla="*/ 1706144539 h 1197"/>
                <a:gd name="T28" fmla="*/ 143649700 w 366"/>
                <a:gd name="T29" fmla="*/ 1885076379 h 1197"/>
                <a:gd name="T30" fmla="*/ 143649700 w 366"/>
                <a:gd name="T31" fmla="*/ 2058966321 h 1197"/>
                <a:gd name="T32" fmla="*/ 143649700 w 366"/>
                <a:gd name="T33" fmla="*/ 2147483646 h 1197"/>
                <a:gd name="T34" fmla="*/ 143649700 w 366"/>
                <a:gd name="T35" fmla="*/ 2147483646 h 1197"/>
                <a:gd name="T36" fmla="*/ 143649700 w 366"/>
                <a:gd name="T37" fmla="*/ 2147483646 h 1197"/>
                <a:gd name="T38" fmla="*/ 143649700 w 366"/>
                <a:gd name="T39" fmla="*/ 2147483646 h 1197"/>
                <a:gd name="T40" fmla="*/ 143649700 w 366"/>
                <a:gd name="T41" fmla="*/ 2147483646 h 1197"/>
                <a:gd name="T42" fmla="*/ 143649700 w 366"/>
                <a:gd name="T43" fmla="*/ 2147483646 h 1197"/>
                <a:gd name="T44" fmla="*/ 143649700 w 366"/>
                <a:gd name="T45" fmla="*/ 2147483646 h 1197"/>
                <a:gd name="T46" fmla="*/ 148690013 w 366"/>
                <a:gd name="T47" fmla="*/ 2147483646 h 1197"/>
                <a:gd name="T48" fmla="*/ 239415638 w 366"/>
                <a:gd name="T49" fmla="*/ 2147483646 h 1197"/>
                <a:gd name="T50" fmla="*/ 362902500 w 366"/>
                <a:gd name="T51" fmla="*/ 2147483646 h 1197"/>
                <a:gd name="T52" fmla="*/ 531753763 w 366"/>
                <a:gd name="T53" fmla="*/ 2147483646 h 1197"/>
                <a:gd name="T54" fmla="*/ 614918125 w 366"/>
                <a:gd name="T55" fmla="*/ 2147483646 h 1197"/>
                <a:gd name="T56" fmla="*/ 808970950 w 366"/>
                <a:gd name="T57" fmla="*/ 2147483646 h 1197"/>
                <a:gd name="T58" fmla="*/ 919857825 w 366"/>
                <a:gd name="T59" fmla="*/ 2147483646 h 1197"/>
                <a:gd name="T60" fmla="*/ 917336875 w 366"/>
                <a:gd name="T61" fmla="*/ 2147483646 h 1197"/>
                <a:gd name="T62" fmla="*/ 798890325 w 366"/>
                <a:gd name="T63" fmla="*/ 2147483646 h 1197"/>
                <a:gd name="T64" fmla="*/ 604837500 w 366"/>
                <a:gd name="T65" fmla="*/ 2147483646 h 1197"/>
                <a:gd name="T66" fmla="*/ 468749063 w 366"/>
                <a:gd name="T67" fmla="*/ 2147483646 h 1197"/>
                <a:gd name="T68" fmla="*/ 408265313 w 366"/>
                <a:gd name="T69" fmla="*/ 2147483646 h 1197"/>
                <a:gd name="T70" fmla="*/ 216733438 w 366"/>
                <a:gd name="T71" fmla="*/ 2147483646 h 1197"/>
                <a:gd name="T72" fmla="*/ 136088438 w 366"/>
                <a:gd name="T73" fmla="*/ 2147483646 h 1197"/>
                <a:gd name="T74" fmla="*/ 0 w 366"/>
                <a:gd name="T75" fmla="*/ 2147483646 h 1197"/>
                <a:gd name="T76" fmla="*/ 0 w 366"/>
                <a:gd name="T77" fmla="*/ 2147483646 h 1197"/>
                <a:gd name="T78" fmla="*/ 0 w 366"/>
                <a:gd name="T79" fmla="*/ 2147483646 h 1197"/>
                <a:gd name="T80" fmla="*/ 0 w 366"/>
                <a:gd name="T81" fmla="*/ 2147483646 h 1197"/>
                <a:gd name="T82" fmla="*/ 0 w 366"/>
                <a:gd name="T83" fmla="*/ 2147483646 h 1197"/>
                <a:gd name="T84" fmla="*/ 0 w 366"/>
                <a:gd name="T85" fmla="*/ 2147483646 h 1197"/>
                <a:gd name="T86" fmla="*/ 0 w 366"/>
                <a:gd name="T87" fmla="*/ 2147483646 h 1197"/>
                <a:gd name="T88" fmla="*/ 0 w 366"/>
                <a:gd name="T89" fmla="*/ 2069046943 h 1197"/>
                <a:gd name="T90" fmla="*/ 0 w 366"/>
                <a:gd name="T91" fmla="*/ 1902716674 h 1197"/>
                <a:gd name="T92" fmla="*/ 0 w 366"/>
                <a:gd name="T93" fmla="*/ 1854834512 h 1197"/>
                <a:gd name="T94" fmla="*/ 0 w 366"/>
                <a:gd name="T95" fmla="*/ 1691023605 h 1197"/>
                <a:gd name="T96" fmla="*/ 0 w 366"/>
                <a:gd name="T97" fmla="*/ 1524693336 h 1197"/>
                <a:gd name="T98" fmla="*/ 0 w 366"/>
                <a:gd name="T99" fmla="*/ 1496972419 h 1197"/>
                <a:gd name="T100" fmla="*/ 0 w 366"/>
                <a:gd name="T101" fmla="*/ 1441528996 h 1197"/>
                <a:gd name="T102" fmla="*/ 0 w 366"/>
                <a:gd name="T103" fmla="*/ 1335682461 h 1197"/>
                <a:gd name="T104" fmla="*/ 0 w 366"/>
                <a:gd name="T105" fmla="*/ 1192032799 h 1197"/>
                <a:gd name="T106" fmla="*/ 0 w 366"/>
                <a:gd name="T107" fmla="*/ 1020662219 h 1197"/>
                <a:gd name="T108" fmla="*/ 0 w 366"/>
                <a:gd name="T109" fmla="*/ 834170706 h 1197"/>
                <a:gd name="T110" fmla="*/ 0 w 366"/>
                <a:gd name="T111" fmla="*/ 642638881 h 1197"/>
                <a:gd name="T112" fmla="*/ 0 w 366"/>
                <a:gd name="T113" fmla="*/ 456147367 h 1197"/>
                <a:gd name="T114" fmla="*/ 0 w 366"/>
                <a:gd name="T115" fmla="*/ 289817099 h 1197"/>
                <a:gd name="T116" fmla="*/ 0 w 366"/>
                <a:gd name="T117" fmla="*/ 151209335 h 1197"/>
                <a:gd name="T118" fmla="*/ 2520950 w 366"/>
                <a:gd name="T119" fmla="*/ 52922474 h 1197"/>
                <a:gd name="T120" fmla="*/ 2520950 w 366"/>
                <a:gd name="T121" fmla="*/ 5040311 h 1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6"/>
                <a:gd name="T184" fmla="*/ 0 h 1197"/>
                <a:gd name="T185" fmla="*/ 366 w 366"/>
                <a:gd name="T186" fmla="*/ 1197 h 119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6" h="1197">
                  <a:moveTo>
                    <a:pt x="1" y="1"/>
                  </a:moveTo>
                  <a:lnTo>
                    <a:pt x="5" y="1"/>
                  </a:lnTo>
                  <a:lnTo>
                    <a:pt x="15" y="0"/>
                  </a:lnTo>
                  <a:lnTo>
                    <a:pt x="29" y="0"/>
                  </a:lnTo>
                  <a:lnTo>
                    <a:pt x="43" y="0"/>
                  </a:lnTo>
                  <a:lnTo>
                    <a:pt x="53" y="0"/>
                  </a:lnTo>
                  <a:lnTo>
                    <a:pt x="57" y="0"/>
                  </a:lnTo>
                  <a:lnTo>
                    <a:pt x="57" y="1"/>
                  </a:lnTo>
                  <a:lnTo>
                    <a:pt x="57" y="2"/>
                  </a:lnTo>
                  <a:lnTo>
                    <a:pt x="57" y="3"/>
                  </a:lnTo>
                  <a:lnTo>
                    <a:pt x="57" y="5"/>
                  </a:lnTo>
                  <a:lnTo>
                    <a:pt x="57" y="7"/>
                  </a:lnTo>
                  <a:lnTo>
                    <a:pt x="57" y="8"/>
                  </a:lnTo>
                  <a:lnTo>
                    <a:pt x="57" y="11"/>
                  </a:lnTo>
                  <a:lnTo>
                    <a:pt x="57" y="13"/>
                  </a:lnTo>
                  <a:lnTo>
                    <a:pt x="57" y="16"/>
                  </a:lnTo>
                  <a:lnTo>
                    <a:pt x="57" y="19"/>
                  </a:lnTo>
                  <a:lnTo>
                    <a:pt x="57" y="22"/>
                  </a:lnTo>
                  <a:lnTo>
                    <a:pt x="57" y="25"/>
                  </a:lnTo>
                  <a:lnTo>
                    <a:pt x="57" y="29"/>
                  </a:lnTo>
                  <a:lnTo>
                    <a:pt x="57" y="32"/>
                  </a:lnTo>
                  <a:lnTo>
                    <a:pt x="57" y="36"/>
                  </a:lnTo>
                  <a:lnTo>
                    <a:pt x="57" y="40"/>
                  </a:lnTo>
                  <a:lnTo>
                    <a:pt x="57" y="45"/>
                  </a:lnTo>
                  <a:lnTo>
                    <a:pt x="57" y="49"/>
                  </a:lnTo>
                  <a:lnTo>
                    <a:pt x="57" y="54"/>
                  </a:lnTo>
                  <a:lnTo>
                    <a:pt x="57" y="59"/>
                  </a:lnTo>
                  <a:lnTo>
                    <a:pt x="57" y="64"/>
                  </a:lnTo>
                  <a:lnTo>
                    <a:pt x="57" y="70"/>
                  </a:lnTo>
                  <a:lnTo>
                    <a:pt x="57" y="75"/>
                  </a:lnTo>
                  <a:lnTo>
                    <a:pt x="57" y="81"/>
                  </a:lnTo>
                  <a:lnTo>
                    <a:pt x="57" y="87"/>
                  </a:lnTo>
                  <a:lnTo>
                    <a:pt x="57" y="93"/>
                  </a:lnTo>
                  <a:lnTo>
                    <a:pt x="57" y="100"/>
                  </a:lnTo>
                  <a:lnTo>
                    <a:pt x="57" y="106"/>
                  </a:lnTo>
                  <a:lnTo>
                    <a:pt x="57" y="113"/>
                  </a:lnTo>
                  <a:lnTo>
                    <a:pt x="57" y="119"/>
                  </a:lnTo>
                  <a:lnTo>
                    <a:pt x="57" y="126"/>
                  </a:lnTo>
                  <a:lnTo>
                    <a:pt x="57" y="133"/>
                  </a:lnTo>
                  <a:lnTo>
                    <a:pt x="57" y="141"/>
                  </a:lnTo>
                  <a:lnTo>
                    <a:pt x="57" y="148"/>
                  </a:lnTo>
                  <a:lnTo>
                    <a:pt x="57" y="156"/>
                  </a:lnTo>
                  <a:lnTo>
                    <a:pt x="57" y="163"/>
                  </a:lnTo>
                  <a:lnTo>
                    <a:pt x="57" y="171"/>
                  </a:lnTo>
                  <a:lnTo>
                    <a:pt x="57" y="179"/>
                  </a:lnTo>
                  <a:lnTo>
                    <a:pt x="57" y="187"/>
                  </a:lnTo>
                  <a:lnTo>
                    <a:pt x="57" y="196"/>
                  </a:lnTo>
                  <a:lnTo>
                    <a:pt x="57" y="204"/>
                  </a:lnTo>
                  <a:lnTo>
                    <a:pt x="57" y="212"/>
                  </a:lnTo>
                  <a:lnTo>
                    <a:pt x="57" y="221"/>
                  </a:lnTo>
                  <a:lnTo>
                    <a:pt x="57" y="230"/>
                  </a:lnTo>
                  <a:lnTo>
                    <a:pt x="57" y="239"/>
                  </a:lnTo>
                  <a:lnTo>
                    <a:pt x="57" y="248"/>
                  </a:lnTo>
                  <a:lnTo>
                    <a:pt x="57" y="257"/>
                  </a:lnTo>
                  <a:lnTo>
                    <a:pt x="57" y="266"/>
                  </a:lnTo>
                  <a:lnTo>
                    <a:pt x="57" y="275"/>
                  </a:lnTo>
                  <a:lnTo>
                    <a:pt x="57" y="284"/>
                  </a:lnTo>
                  <a:lnTo>
                    <a:pt x="57" y="294"/>
                  </a:lnTo>
                  <a:lnTo>
                    <a:pt x="57" y="303"/>
                  </a:lnTo>
                  <a:lnTo>
                    <a:pt x="57" y="313"/>
                  </a:lnTo>
                  <a:lnTo>
                    <a:pt x="57" y="323"/>
                  </a:lnTo>
                  <a:lnTo>
                    <a:pt x="57" y="332"/>
                  </a:lnTo>
                  <a:lnTo>
                    <a:pt x="57" y="342"/>
                  </a:lnTo>
                  <a:lnTo>
                    <a:pt x="57" y="352"/>
                  </a:lnTo>
                  <a:lnTo>
                    <a:pt x="57" y="362"/>
                  </a:lnTo>
                  <a:lnTo>
                    <a:pt x="57" y="372"/>
                  </a:lnTo>
                  <a:lnTo>
                    <a:pt x="57" y="382"/>
                  </a:lnTo>
                  <a:lnTo>
                    <a:pt x="57" y="393"/>
                  </a:lnTo>
                  <a:lnTo>
                    <a:pt x="57" y="403"/>
                  </a:lnTo>
                  <a:lnTo>
                    <a:pt x="57" y="413"/>
                  </a:lnTo>
                  <a:lnTo>
                    <a:pt x="57" y="423"/>
                  </a:lnTo>
                  <a:lnTo>
                    <a:pt x="57" y="434"/>
                  </a:lnTo>
                  <a:lnTo>
                    <a:pt x="57" y="444"/>
                  </a:lnTo>
                  <a:lnTo>
                    <a:pt x="57" y="455"/>
                  </a:lnTo>
                  <a:lnTo>
                    <a:pt x="57" y="465"/>
                  </a:lnTo>
                  <a:lnTo>
                    <a:pt x="57" y="476"/>
                  </a:lnTo>
                  <a:lnTo>
                    <a:pt x="57" y="486"/>
                  </a:lnTo>
                  <a:lnTo>
                    <a:pt x="57" y="497"/>
                  </a:lnTo>
                  <a:lnTo>
                    <a:pt x="57" y="507"/>
                  </a:lnTo>
                  <a:lnTo>
                    <a:pt x="57" y="518"/>
                  </a:lnTo>
                  <a:lnTo>
                    <a:pt x="57" y="529"/>
                  </a:lnTo>
                  <a:lnTo>
                    <a:pt x="57" y="539"/>
                  </a:lnTo>
                  <a:lnTo>
                    <a:pt x="57" y="550"/>
                  </a:lnTo>
                  <a:lnTo>
                    <a:pt x="57" y="561"/>
                  </a:lnTo>
                  <a:lnTo>
                    <a:pt x="57" y="571"/>
                  </a:lnTo>
                  <a:lnTo>
                    <a:pt x="57" y="582"/>
                  </a:lnTo>
                  <a:lnTo>
                    <a:pt x="57" y="592"/>
                  </a:lnTo>
                  <a:lnTo>
                    <a:pt x="57" y="603"/>
                  </a:lnTo>
                  <a:lnTo>
                    <a:pt x="57" y="614"/>
                  </a:lnTo>
                  <a:lnTo>
                    <a:pt x="57" y="624"/>
                  </a:lnTo>
                  <a:lnTo>
                    <a:pt x="57" y="635"/>
                  </a:lnTo>
                  <a:lnTo>
                    <a:pt x="57" y="645"/>
                  </a:lnTo>
                  <a:lnTo>
                    <a:pt x="57" y="656"/>
                  </a:lnTo>
                  <a:lnTo>
                    <a:pt x="57" y="666"/>
                  </a:lnTo>
                  <a:lnTo>
                    <a:pt x="57" y="677"/>
                  </a:lnTo>
                  <a:lnTo>
                    <a:pt x="57" y="687"/>
                  </a:lnTo>
                  <a:lnTo>
                    <a:pt x="57" y="698"/>
                  </a:lnTo>
                  <a:lnTo>
                    <a:pt x="57" y="708"/>
                  </a:lnTo>
                  <a:lnTo>
                    <a:pt x="57" y="718"/>
                  </a:lnTo>
                  <a:lnTo>
                    <a:pt x="57" y="728"/>
                  </a:lnTo>
                  <a:lnTo>
                    <a:pt x="57" y="738"/>
                  </a:lnTo>
                  <a:lnTo>
                    <a:pt x="57" y="748"/>
                  </a:lnTo>
                  <a:lnTo>
                    <a:pt x="57" y="758"/>
                  </a:lnTo>
                  <a:lnTo>
                    <a:pt x="57" y="768"/>
                  </a:lnTo>
                  <a:lnTo>
                    <a:pt x="57" y="778"/>
                  </a:lnTo>
                  <a:lnTo>
                    <a:pt x="57" y="788"/>
                  </a:lnTo>
                  <a:lnTo>
                    <a:pt x="57" y="798"/>
                  </a:lnTo>
                  <a:lnTo>
                    <a:pt x="57" y="807"/>
                  </a:lnTo>
                  <a:lnTo>
                    <a:pt x="57" y="817"/>
                  </a:lnTo>
                  <a:lnTo>
                    <a:pt x="57" y="826"/>
                  </a:lnTo>
                  <a:lnTo>
                    <a:pt x="57" y="836"/>
                  </a:lnTo>
                  <a:lnTo>
                    <a:pt x="57" y="845"/>
                  </a:lnTo>
                  <a:lnTo>
                    <a:pt x="57" y="855"/>
                  </a:lnTo>
                  <a:lnTo>
                    <a:pt x="57" y="864"/>
                  </a:lnTo>
                  <a:lnTo>
                    <a:pt x="57" y="873"/>
                  </a:lnTo>
                  <a:lnTo>
                    <a:pt x="57" y="882"/>
                  </a:lnTo>
                  <a:lnTo>
                    <a:pt x="57" y="891"/>
                  </a:lnTo>
                  <a:lnTo>
                    <a:pt x="57" y="899"/>
                  </a:lnTo>
                  <a:lnTo>
                    <a:pt x="57" y="908"/>
                  </a:lnTo>
                  <a:lnTo>
                    <a:pt x="57" y="916"/>
                  </a:lnTo>
                  <a:lnTo>
                    <a:pt x="57" y="925"/>
                  </a:lnTo>
                  <a:lnTo>
                    <a:pt x="57" y="933"/>
                  </a:lnTo>
                  <a:lnTo>
                    <a:pt x="57" y="941"/>
                  </a:lnTo>
                  <a:lnTo>
                    <a:pt x="57" y="949"/>
                  </a:lnTo>
                  <a:lnTo>
                    <a:pt x="57" y="957"/>
                  </a:lnTo>
                  <a:lnTo>
                    <a:pt x="57" y="965"/>
                  </a:lnTo>
                  <a:lnTo>
                    <a:pt x="57" y="972"/>
                  </a:lnTo>
                  <a:lnTo>
                    <a:pt x="57" y="980"/>
                  </a:lnTo>
                  <a:lnTo>
                    <a:pt x="57" y="987"/>
                  </a:lnTo>
                  <a:lnTo>
                    <a:pt x="57" y="994"/>
                  </a:lnTo>
                  <a:lnTo>
                    <a:pt x="57" y="1001"/>
                  </a:lnTo>
                  <a:lnTo>
                    <a:pt x="57" y="1008"/>
                  </a:lnTo>
                  <a:lnTo>
                    <a:pt x="57" y="1015"/>
                  </a:lnTo>
                  <a:lnTo>
                    <a:pt x="57" y="1021"/>
                  </a:lnTo>
                  <a:lnTo>
                    <a:pt x="57" y="1027"/>
                  </a:lnTo>
                  <a:lnTo>
                    <a:pt x="57" y="1034"/>
                  </a:lnTo>
                  <a:lnTo>
                    <a:pt x="57" y="1040"/>
                  </a:lnTo>
                  <a:lnTo>
                    <a:pt x="57" y="1045"/>
                  </a:lnTo>
                  <a:lnTo>
                    <a:pt x="57" y="1051"/>
                  </a:lnTo>
                  <a:lnTo>
                    <a:pt x="57" y="1056"/>
                  </a:lnTo>
                  <a:lnTo>
                    <a:pt x="57" y="1062"/>
                  </a:lnTo>
                  <a:lnTo>
                    <a:pt x="57" y="1067"/>
                  </a:lnTo>
                  <a:lnTo>
                    <a:pt x="57" y="1071"/>
                  </a:lnTo>
                  <a:lnTo>
                    <a:pt x="57" y="1076"/>
                  </a:lnTo>
                  <a:lnTo>
                    <a:pt x="57" y="1080"/>
                  </a:lnTo>
                  <a:lnTo>
                    <a:pt x="57" y="1085"/>
                  </a:lnTo>
                  <a:lnTo>
                    <a:pt x="57" y="1089"/>
                  </a:lnTo>
                  <a:lnTo>
                    <a:pt x="57" y="1093"/>
                  </a:lnTo>
                  <a:lnTo>
                    <a:pt x="57" y="1096"/>
                  </a:lnTo>
                  <a:lnTo>
                    <a:pt x="57" y="1099"/>
                  </a:lnTo>
                  <a:lnTo>
                    <a:pt x="57" y="1103"/>
                  </a:lnTo>
                  <a:lnTo>
                    <a:pt x="57" y="1105"/>
                  </a:lnTo>
                  <a:lnTo>
                    <a:pt x="57" y="1108"/>
                  </a:lnTo>
                  <a:lnTo>
                    <a:pt x="57" y="1111"/>
                  </a:lnTo>
                  <a:lnTo>
                    <a:pt x="57" y="1113"/>
                  </a:lnTo>
                  <a:lnTo>
                    <a:pt x="57" y="1115"/>
                  </a:lnTo>
                  <a:lnTo>
                    <a:pt x="57" y="1116"/>
                  </a:lnTo>
                  <a:lnTo>
                    <a:pt x="57" y="1118"/>
                  </a:lnTo>
                  <a:lnTo>
                    <a:pt x="57" y="1119"/>
                  </a:lnTo>
                  <a:lnTo>
                    <a:pt x="57" y="1120"/>
                  </a:lnTo>
                  <a:lnTo>
                    <a:pt x="57" y="1121"/>
                  </a:lnTo>
                  <a:lnTo>
                    <a:pt x="58" y="1130"/>
                  </a:lnTo>
                  <a:lnTo>
                    <a:pt x="58" y="1138"/>
                  </a:lnTo>
                  <a:lnTo>
                    <a:pt x="59" y="1144"/>
                  </a:lnTo>
                  <a:lnTo>
                    <a:pt x="61" y="1149"/>
                  </a:lnTo>
                  <a:lnTo>
                    <a:pt x="64" y="1153"/>
                  </a:lnTo>
                  <a:lnTo>
                    <a:pt x="69" y="1156"/>
                  </a:lnTo>
                  <a:lnTo>
                    <a:pt x="75" y="1158"/>
                  </a:lnTo>
                  <a:lnTo>
                    <a:pt x="84" y="1160"/>
                  </a:lnTo>
                  <a:lnTo>
                    <a:pt x="95" y="1160"/>
                  </a:lnTo>
                  <a:lnTo>
                    <a:pt x="117" y="1160"/>
                  </a:lnTo>
                  <a:lnTo>
                    <a:pt x="129" y="1160"/>
                  </a:lnTo>
                  <a:lnTo>
                    <a:pt x="133" y="1160"/>
                  </a:lnTo>
                  <a:lnTo>
                    <a:pt x="134" y="1160"/>
                  </a:lnTo>
                  <a:lnTo>
                    <a:pt x="137" y="1160"/>
                  </a:lnTo>
                  <a:lnTo>
                    <a:pt x="144" y="1160"/>
                  </a:lnTo>
                  <a:lnTo>
                    <a:pt x="154" y="1160"/>
                  </a:lnTo>
                  <a:lnTo>
                    <a:pt x="166" y="1160"/>
                  </a:lnTo>
                  <a:lnTo>
                    <a:pt x="179" y="1160"/>
                  </a:lnTo>
                  <a:lnTo>
                    <a:pt x="191" y="1160"/>
                  </a:lnTo>
                  <a:lnTo>
                    <a:pt x="201" y="1160"/>
                  </a:lnTo>
                  <a:lnTo>
                    <a:pt x="208" y="1160"/>
                  </a:lnTo>
                  <a:lnTo>
                    <a:pt x="211" y="1160"/>
                  </a:lnTo>
                  <a:lnTo>
                    <a:pt x="212" y="1160"/>
                  </a:lnTo>
                  <a:lnTo>
                    <a:pt x="215" y="1160"/>
                  </a:lnTo>
                  <a:lnTo>
                    <a:pt x="220" y="1160"/>
                  </a:lnTo>
                  <a:lnTo>
                    <a:pt x="227" y="1160"/>
                  </a:lnTo>
                  <a:lnTo>
                    <a:pt x="235" y="1160"/>
                  </a:lnTo>
                  <a:lnTo>
                    <a:pt x="244" y="1160"/>
                  </a:lnTo>
                  <a:lnTo>
                    <a:pt x="254" y="1160"/>
                  </a:lnTo>
                  <a:lnTo>
                    <a:pt x="265" y="1160"/>
                  </a:lnTo>
                  <a:lnTo>
                    <a:pt x="276" y="1160"/>
                  </a:lnTo>
                  <a:lnTo>
                    <a:pt x="288" y="1160"/>
                  </a:lnTo>
                  <a:lnTo>
                    <a:pt x="299" y="1160"/>
                  </a:lnTo>
                  <a:lnTo>
                    <a:pt x="311" y="1160"/>
                  </a:lnTo>
                  <a:lnTo>
                    <a:pt x="321" y="1160"/>
                  </a:lnTo>
                  <a:lnTo>
                    <a:pt x="331" y="1160"/>
                  </a:lnTo>
                  <a:lnTo>
                    <a:pt x="341" y="1160"/>
                  </a:lnTo>
                  <a:lnTo>
                    <a:pt x="349" y="1160"/>
                  </a:lnTo>
                  <a:lnTo>
                    <a:pt x="355" y="1160"/>
                  </a:lnTo>
                  <a:lnTo>
                    <a:pt x="360" y="1160"/>
                  </a:lnTo>
                  <a:lnTo>
                    <a:pt x="364" y="1160"/>
                  </a:lnTo>
                  <a:lnTo>
                    <a:pt x="365" y="1160"/>
                  </a:lnTo>
                  <a:lnTo>
                    <a:pt x="365" y="1166"/>
                  </a:lnTo>
                  <a:lnTo>
                    <a:pt x="365" y="1178"/>
                  </a:lnTo>
                  <a:lnTo>
                    <a:pt x="365" y="1191"/>
                  </a:lnTo>
                  <a:lnTo>
                    <a:pt x="365" y="1196"/>
                  </a:lnTo>
                  <a:lnTo>
                    <a:pt x="364" y="1196"/>
                  </a:lnTo>
                  <a:lnTo>
                    <a:pt x="361" y="1196"/>
                  </a:lnTo>
                  <a:lnTo>
                    <a:pt x="357" y="1196"/>
                  </a:lnTo>
                  <a:lnTo>
                    <a:pt x="351" y="1196"/>
                  </a:lnTo>
                  <a:lnTo>
                    <a:pt x="344" y="1196"/>
                  </a:lnTo>
                  <a:lnTo>
                    <a:pt x="336" y="1196"/>
                  </a:lnTo>
                  <a:lnTo>
                    <a:pt x="327" y="1196"/>
                  </a:lnTo>
                  <a:lnTo>
                    <a:pt x="317" y="1196"/>
                  </a:lnTo>
                  <a:lnTo>
                    <a:pt x="307" y="1196"/>
                  </a:lnTo>
                  <a:lnTo>
                    <a:pt x="296" y="1196"/>
                  </a:lnTo>
                  <a:lnTo>
                    <a:pt x="285" y="1196"/>
                  </a:lnTo>
                  <a:lnTo>
                    <a:pt x="273" y="1196"/>
                  </a:lnTo>
                  <a:lnTo>
                    <a:pt x="262" y="1196"/>
                  </a:lnTo>
                  <a:lnTo>
                    <a:pt x="251" y="1196"/>
                  </a:lnTo>
                  <a:lnTo>
                    <a:pt x="240" y="1196"/>
                  </a:lnTo>
                  <a:lnTo>
                    <a:pt x="229" y="1196"/>
                  </a:lnTo>
                  <a:lnTo>
                    <a:pt x="219" y="1196"/>
                  </a:lnTo>
                  <a:lnTo>
                    <a:pt x="210" y="1196"/>
                  </a:lnTo>
                  <a:lnTo>
                    <a:pt x="202" y="1196"/>
                  </a:lnTo>
                  <a:lnTo>
                    <a:pt x="195" y="1196"/>
                  </a:lnTo>
                  <a:lnTo>
                    <a:pt x="190" y="1196"/>
                  </a:lnTo>
                  <a:lnTo>
                    <a:pt x="186" y="1196"/>
                  </a:lnTo>
                  <a:lnTo>
                    <a:pt x="183" y="1196"/>
                  </a:lnTo>
                  <a:lnTo>
                    <a:pt x="182" y="1196"/>
                  </a:lnTo>
                  <a:lnTo>
                    <a:pt x="181" y="1196"/>
                  </a:lnTo>
                  <a:lnTo>
                    <a:pt x="177" y="1196"/>
                  </a:lnTo>
                  <a:lnTo>
                    <a:pt x="170" y="1196"/>
                  </a:lnTo>
                  <a:lnTo>
                    <a:pt x="162" y="1196"/>
                  </a:lnTo>
                  <a:lnTo>
                    <a:pt x="153" y="1196"/>
                  </a:lnTo>
                  <a:lnTo>
                    <a:pt x="143" y="1196"/>
                  </a:lnTo>
                  <a:lnTo>
                    <a:pt x="131" y="1196"/>
                  </a:lnTo>
                  <a:lnTo>
                    <a:pt x="120" y="1196"/>
                  </a:lnTo>
                  <a:lnTo>
                    <a:pt x="108" y="1196"/>
                  </a:lnTo>
                  <a:lnTo>
                    <a:pt x="97" y="1196"/>
                  </a:lnTo>
                  <a:lnTo>
                    <a:pt x="86" y="1196"/>
                  </a:lnTo>
                  <a:lnTo>
                    <a:pt x="77" y="1196"/>
                  </a:lnTo>
                  <a:lnTo>
                    <a:pt x="69" y="1196"/>
                  </a:lnTo>
                  <a:lnTo>
                    <a:pt x="63" y="1196"/>
                  </a:lnTo>
                  <a:lnTo>
                    <a:pt x="59" y="1196"/>
                  </a:lnTo>
                  <a:lnTo>
                    <a:pt x="57" y="1196"/>
                  </a:lnTo>
                  <a:lnTo>
                    <a:pt x="54" y="1196"/>
                  </a:lnTo>
                  <a:lnTo>
                    <a:pt x="46" y="1196"/>
                  </a:lnTo>
                  <a:lnTo>
                    <a:pt x="35" y="1195"/>
                  </a:lnTo>
                  <a:lnTo>
                    <a:pt x="23" y="1192"/>
                  </a:lnTo>
                  <a:lnTo>
                    <a:pt x="13" y="1187"/>
                  </a:lnTo>
                  <a:lnTo>
                    <a:pt x="4" y="1179"/>
                  </a:lnTo>
                  <a:lnTo>
                    <a:pt x="0" y="1170"/>
                  </a:lnTo>
                  <a:lnTo>
                    <a:pt x="0" y="1163"/>
                  </a:lnTo>
                  <a:lnTo>
                    <a:pt x="0" y="1160"/>
                  </a:lnTo>
                  <a:lnTo>
                    <a:pt x="0" y="1154"/>
                  </a:lnTo>
                  <a:lnTo>
                    <a:pt x="0" y="1141"/>
                  </a:lnTo>
                  <a:lnTo>
                    <a:pt x="0" y="1127"/>
                  </a:lnTo>
                  <a:lnTo>
                    <a:pt x="0" y="1121"/>
                  </a:lnTo>
                  <a:lnTo>
                    <a:pt x="0" y="1119"/>
                  </a:lnTo>
                  <a:lnTo>
                    <a:pt x="0" y="1112"/>
                  </a:lnTo>
                  <a:lnTo>
                    <a:pt x="0" y="1102"/>
                  </a:lnTo>
                  <a:lnTo>
                    <a:pt x="0" y="1090"/>
                  </a:lnTo>
                  <a:lnTo>
                    <a:pt x="0" y="1077"/>
                  </a:lnTo>
                  <a:lnTo>
                    <a:pt x="0" y="1066"/>
                  </a:lnTo>
                  <a:lnTo>
                    <a:pt x="0" y="1056"/>
                  </a:lnTo>
                  <a:lnTo>
                    <a:pt x="0" y="1049"/>
                  </a:lnTo>
                  <a:lnTo>
                    <a:pt x="0" y="1046"/>
                  </a:lnTo>
                  <a:lnTo>
                    <a:pt x="0" y="1045"/>
                  </a:lnTo>
                  <a:lnTo>
                    <a:pt x="0" y="1042"/>
                  </a:lnTo>
                  <a:lnTo>
                    <a:pt x="0" y="1037"/>
                  </a:lnTo>
                  <a:lnTo>
                    <a:pt x="0" y="1030"/>
                  </a:lnTo>
                  <a:lnTo>
                    <a:pt x="0" y="1023"/>
                  </a:lnTo>
                  <a:lnTo>
                    <a:pt x="0" y="1014"/>
                  </a:lnTo>
                  <a:lnTo>
                    <a:pt x="0" y="1004"/>
                  </a:lnTo>
                  <a:lnTo>
                    <a:pt x="0" y="993"/>
                  </a:lnTo>
                  <a:lnTo>
                    <a:pt x="0" y="982"/>
                  </a:lnTo>
                  <a:lnTo>
                    <a:pt x="0" y="971"/>
                  </a:lnTo>
                  <a:lnTo>
                    <a:pt x="0" y="960"/>
                  </a:lnTo>
                  <a:lnTo>
                    <a:pt x="0" y="949"/>
                  </a:lnTo>
                  <a:lnTo>
                    <a:pt x="0" y="938"/>
                  </a:lnTo>
                  <a:lnTo>
                    <a:pt x="0" y="928"/>
                  </a:lnTo>
                  <a:lnTo>
                    <a:pt x="0" y="919"/>
                  </a:lnTo>
                  <a:lnTo>
                    <a:pt x="0" y="911"/>
                  </a:lnTo>
                  <a:lnTo>
                    <a:pt x="0" y="905"/>
                  </a:lnTo>
                  <a:lnTo>
                    <a:pt x="0" y="900"/>
                  </a:lnTo>
                  <a:lnTo>
                    <a:pt x="0" y="897"/>
                  </a:lnTo>
                  <a:lnTo>
                    <a:pt x="0" y="896"/>
                  </a:lnTo>
                  <a:lnTo>
                    <a:pt x="0" y="894"/>
                  </a:lnTo>
                  <a:lnTo>
                    <a:pt x="0" y="891"/>
                  </a:lnTo>
                  <a:lnTo>
                    <a:pt x="0" y="886"/>
                  </a:lnTo>
                  <a:lnTo>
                    <a:pt x="0" y="880"/>
                  </a:lnTo>
                  <a:lnTo>
                    <a:pt x="0" y="872"/>
                  </a:lnTo>
                  <a:lnTo>
                    <a:pt x="0" y="863"/>
                  </a:lnTo>
                  <a:lnTo>
                    <a:pt x="0" y="853"/>
                  </a:lnTo>
                  <a:lnTo>
                    <a:pt x="0" y="843"/>
                  </a:lnTo>
                  <a:lnTo>
                    <a:pt x="0" y="832"/>
                  </a:lnTo>
                  <a:lnTo>
                    <a:pt x="0" y="821"/>
                  </a:lnTo>
                  <a:lnTo>
                    <a:pt x="0" y="809"/>
                  </a:lnTo>
                  <a:lnTo>
                    <a:pt x="0" y="798"/>
                  </a:lnTo>
                  <a:lnTo>
                    <a:pt x="0" y="788"/>
                  </a:lnTo>
                  <a:lnTo>
                    <a:pt x="0" y="778"/>
                  </a:lnTo>
                  <a:lnTo>
                    <a:pt x="0" y="769"/>
                  </a:lnTo>
                  <a:lnTo>
                    <a:pt x="0" y="761"/>
                  </a:lnTo>
                  <a:lnTo>
                    <a:pt x="0" y="755"/>
                  </a:lnTo>
                  <a:lnTo>
                    <a:pt x="0" y="750"/>
                  </a:lnTo>
                  <a:lnTo>
                    <a:pt x="0" y="747"/>
                  </a:lnTo>
                  <a:lnTo>
                    <a:pt x="0" y="745"/>
                  </a:lnTo>
                  <a:lnTo>
                    <a:pt x="0" y="744"/>
                  </a:lnTo>
                  <a:lnTo>
                    <a:pt x="0" y="741"/>
                  </a:lnTo>
                  <a:lnTo>
                    <a:pt x="0" y="736"/>
                  </a:lnTo>
                  <a:lnTo>
                    <a:pt x="0" y="730"/>
                  </a:lnTo>
                  <a:lnTo>
                    <a:pt x="0" y="723"/>
                  </a:lnTo>
                  <a:lnTo>
                    <a:pt x="0" y="714"/>
                  </a:lnTo>
                  <a:lnTo>
                    <a:pt x="0" y="704"/>
                  </a:lnTo>
                  <a:lnTo>
                    <a:pt x="0" y="693"/>
                  </a:lnTo>
                  <a:lnTo>
                    <a:pt x="0" y="682"/>
                  </a:lnTo>
                  <a:lnTo>
                    <a:pt x="0" y="671"/>
                  </a:lnTo>
                  <a:lnTo>
                    <a:pt x="0" y="660"/>
                  </a:lnTo>
                  <a:lnTo>
                    <a:pt x="0" y="649"/>
                  </a:lnTo>
                  <a:lnTo>
                    <a:pt x="0" y="638"/>
                  </a:lnTo>
                  <a:lnTo>
                    <a:pt x="0" y="628"/>
                  </a:lnTo>
                  <a:lnTo>
                    <a:pt x="0" y="619"/>
                  </a:lnTo>
                  <a:lnTo>
                    <a:pt x="0" y="612"/>
                  </a:lnTo>
                  <a:lnTo>
                    <a:pt x="0" y="605"/>
                  </a:lnTo>
                  <a:lnTo>
                    <a:pt x="0" y="600"/>
                  </a:lnTo>
                  <a:lnTo>
                    <a:pt x="0" y="597"/>
                  </a:lnTo>
                  <a:lnTo>
                    <a:pt x="0" y="596"/>
                  </a:lnTo>
                  <a:lnTo>
                    <a:pt x="0" y="595"/>
                  </a:lnTo>
                  <a:lnTo>
                    <a:pt x="0" y="594"/>
                  </a:lnTo>
                  <a:lnTo>
                    <a:pt x="0" y="592"/>
                  </a:lnTo>
                  <a:lnTo>
                    <a:pt x="0" y="590"/>
                  </a:lnTo>
                  <a:lnTo>
                    <a:pt x="0" y="587"/>
                  </a:lnTo>
                  <a:lnTo>
                    <a:pt x="0" y="584"/>
                  </a:lnTo>
                  <a:lnTo>
                    <a:pt x="0" y="580"/>
                  </a:lnTo>
                  <a:lnTo>
                    <a:pt x="0" y="576"/>
                  </a:lnTo>
                  <a:lnTo>
                    <a:pt x="0" y="572"/>
                  </a:lnTo>
                  <a:lnTo>
                    <a:pt x="0" y="567"/>
                  </a:lnTo>
                  <a:lnTo>
                    <a:pt x="0" y="561"/>
                  </a:lnTo>
                  <a:lnTo>
                    <a:pt x="0" y="556"/>
                  </a:lnTo>
                  <a:lnTo>
                    <a:pt x="0" y="550"/>
                  </a:lnTo>
                  <a:lnTo>
                    <a:pt x="0" y="543"/>
                  </a:lnTo>
                  <a:lnTo>
                    <a:pt x="0" y="537"/>
                  </a:lnTo>
                  <a:lnTo>
                    <a:pt x="0" y="530"/>
                  </a:lnTo>
                  <a:lnTo>
                    <a:pt x="0" y="522"/>
                  </a:lnTo>
                  <a:lnTo>
                    <a:pt x="0" y="515"/>
                  </a:lnTo>
                  <a:lnTo>
                    <a:pt x="0" y="507"/>
                  </a:lnTo>
                  <a:lnTo>
                    <a:pt x="0" y="499"/>
                  </a:lnTo>
                  <a:lnTo>
                    <a:pt x="0" y="490"/>
                  </a:lnTo>
                  <a:lnTo>
                    <a:pt x="0" y="482"/>
                  </a:lnTo>
                  <a:lnTo>
                    <a:pt x="0" y="473"/>
                  </a:lnTo>
                  <a:lnTo>
                    <a:pt x="0" y="464"/>
                  </a:lnTo>
                  <a:lnTo>
                    <a:pt x="0" y="454"/>
                  </a:lnTo>
                  <a:lnTo>
                    <a:pt x="0" y="445"/>
                  </a:lnTo>
                  <a:lnTo>
                    <a:pt x="0" y="435"/>
                  </a:lnTo>
                  <a:lnTo>
                    <a:pt x="0" y="425"/>
                  </a:lnTo>
                  <a:lnTo>
                    <a:pt x="0" y="415"/>
                  </a:lnTo>
                  <a:lnTo>
                    <a:pt x="0" y="405"/>
                  </a:lnTo>
                  <a:lnTo>
                    <a:pt x="0" y="395"/>
                  </a:lnTo>
                  <a:lnTo>
                    <a:pt x="0" y="384"/>
                  </a:lnTo>
                  <a:lnTo>
                    <a:pt x="0" y="374"/>
                  </a:lnTo>
                  <a:lnTo>
                    <a:pt x="0" y="363"/>
                  </a:lnTo>
                  <a:lnTo>
                    <a:pt x="0" y="352"/>
                  </a:lnTo>
                  <a:lnTo>
                    <a:pt x="0" y="342"/>
                  </a:lnTo>
                  <a:lnTo>
                    <a:pt x="0" y="331"/>
                  </a:lnTo>
                  <a:lnTo>
                    <a:pt x="0" y="320"/>
                  </a:lnTo>
                  <a:lnTo>
                    <a:pt x="0" y="309"/>
                  </a:lnTo>
                  <a:lnTo>
                    <a:pt x="0" y="298"/>
                  </a:lnTo>
                  <a:lnTo>
                    <a:pt x="0" y="287"/>
                  </a:lnTo>
                  <a:lnTo>
                    <a:pt x="0" y="276"/>
                  </a:lnTo>
                  <a:lnTo>
                    <a:pt x="0" y="266"/>
                  </a:lnTo>
                  <a:lnTo>
                    <a:pt x="0" y="255"/>
                  </a:lnTo>
                  <a:lnTo>
                    <a:pt x="0" y="244"/>
                  </a:lnTo>
                  <a:lnTo>
                    <a:pt x="0" y="233"/>
                  </a:lnTo>
                  <a:lnTo>
                    <a:pt x="0" y="223"/>
                  </a:lnTo>
                  <a:lnTo>
                    <a:pt x="0" y="212"/>
                  </a:lnTo>
                  <a:lnTo>
                    <a:pt x="0" y="202"/>
                  </a:lnTo>
                  <a:lnTo>
                    <a:pt x="0" y="192"/>
                  </a:lnTo>
                  <a:lnTo>
                    <a:pt x="0" y="181"/>
                  </a:lnTo>
                  <a:lnTo>
                    <a:pt x="0" y="171"/>
                  </a:lnTo>
                  <a:lnTo>
                    <a:pt x="0" y="161"/>
                  </a:lnTo>
                  <a:lnTo>
                    <a:pt x="0" y="152"/>
                  </a:lnTo>
                  <a:lnTo>
                    <a:pt x="0" y="142"/>
                  </a:lnTo>
                  <a:lnTo>
                    <a:pt x="0" y="133"/>
                  </a:lnTo>
                  <a:lnTo>
                    <a:pt x="0" y="124"/>
                  </a:lnTo>
                  <a:lnTo>
                    <a:pt x="0" y="115"/>
                  </a:lnTo>
                  <a:lnTo>
                    <a:pt x="0" y="106"/>
                  </a:lnTo>
                  <a:lnTo>
                    <a:pt x="0" y="98"/>
                  </a:lnTo>
                  <a:lnTo>
                    <a:pt x="0" y="90"/>
                  </a:lnTo>
                  <a:lnTo>
                    <a:pt x="0" y="82"/>
                  </a:lnTo>
                  <a:lnTo>
                    <a:pt x="0" y="74"/>
                  </a:lnTo>
                  <a:lnTo>
                    <a:pt x="0" y="67"/>
                  </a:lnTo>
                  <a:lnTo>
                    <a:pt x="0" y="60"/>
                  </a:lnTo>
                  <a:lnTo>
                    <a:pt x="1" y="53"/>
                  </a:lnTo>
                  <a:lnTo>
                    <a:pt x="1" y="47"/>
                  </a:lnTo>
                  <a:lnTo>
                    <a:pt x="1" y="41"/>
                  </a:lnTo>
                  <a:lnTo>
                    <a:pt x="1" y="35"/>
                  </a:lnTo>
                  <a:lnTo>
                    <a:pt x="1" y="30"/>
                  </a:lnTo>
                  <a:lnTo>
                    <a:pt x="1" y="25"/>
                  </a:lnTo>
                  <a:lnTo>
                    <a:pt x="1" y="21"/>
                  </a:lnTo>
                  <a:lnTo>
                    <a:pt x="1" y="16"/>
                  </a:lnTo>
                  <a:lnTo>
                    <a:pt x="1" y="13"/>
                  </a:lnTo>
                  <a:lnTo>
                    <a:pt x="1" y="10"/>
                  </a:lnTo>
                  <a:lnTo>
                    <a:pt x="1" y="7"/>
                  </a:lnTo>
                  <a:lnTo>
                    <a:pt x="1" y="5"/>
                  </a:lnTo>
                  <a:lnTo>
                    <a:pt x="1" y="3"/>
                  </a:lnTo>
                  <a:lnTo>
                    <a:pt x="1" y="2"/>
                  </a:lnTo>
                  <a:lnTo>
                    <a:pt x="1" y="1"/>
                  </a:lnTo>
                </a:path>
              </a:pathLst>
            </a:custGeom>
            <a:gradFill rotWithShape="0">
              <a:gsLst>
                <a:gs pos="0">
                  <a:srgbClr val="0000FF"/>
                </a:gs>
                <a:gs pos="100000">
                  <a:srgbClr val="FFFFFF"/>
                </a:gs>
              </a:gsLst>
              <a:lin ang="540000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sz="1350"/>
            </a:p>
          </p:txBody>
        </p:sp>
        <p:sp>
          <p:nvSpPr>
            <p:cNvPr id="26649" name="Freeform 26"/>
            <p:cNvSpPr>
              <a:spLocks/>
            </p:cNvSpPr>
            <p:nvPr/>
          </p:nvSpPr>
          <p:spPr bwMode="auto">
            <a:xfrm>
              <a:off x="2593976" y="2278064"/>
              <a:ext cx="581025" cy="1900237"/>
            </a:xfrm>
            <a:custGeom>
              <a:avLst/>
              <a:gdLst>
                <a:gd name="T0" fmla="*/ 143649700 w 366"/>
                <a:gd name="T1" fmla="*/ 0 h 1197"/>
                <a:gd name="T2" fmla="*/ 143649700 w 366"/>
                <a:gd name="T3" fmla="*/ 12599984 h 1197"/>
                <a:gd name="T4" fmla="*/ 143649700 w 366"/>
                <a:gd name="T5" fmla="*/ 55443423 h 1197"/>
                <a:gd name="T6" fmla="*/ 143649700 w 366"/>
                <a:gd name="T7" fmla="*/ 123486830 h 1197"/>
                <a:gd name="T8" fmla="*/ 143649700 w 366"/>
                <a:gd name="T9" fmla="*/ 219252742 h 1197"/>
                <a:gd name="T10" fmla="*/ 143649700 w 366"/>
                <a:gd name="T11" fmla="*/ 335179899 h 1197"/>
                <a:gd name="T12" fmla="*/ 143649700 w 366"/>
                <a:gd name="T13" fmla="*/ 471268301 h 1197"/>
                <a:gd name="T14" fmla="*/ 143649700 w 366"/>
                <a:gd name="T15" fmla="*/ 624998586 h 1197"/>
                <a:gd name="T16" fmla="*/ 143649700 w 366"/>
                <a:gd name="T17" fmla="*/ 788807905 h 1197"/>
                <a:gd name="T18" fmla="*/ 143649700 w 366"/>
                <a:gd name="T19" fmla="*/ 962699434 h 1197"/>
                <a:gd name="T20" fmla="*/ 143649700 w 366"/>
                <a:gd name="T21" fmla="*/ 1146669998 h 1197"/>
                <a:gd name="T22" fmla="*/ 143649700 w 366"/>
                <a:gd name="T23" fmla="*/ 1333161512 h 1197"/>
                <a:gd name="T24" fmla="*/ 143649700 w 366"/>
                <a:gd name="T25" fmla="*/ 1519653025 h 1197"/>
                <a:gd name="T26" fmla="*/ 143649700 w 366"/>
                <a:gd name="T27" fmla="*/ 1706144539 h 1197"/>
                <a:gd name="T28" fmla="*/ 143649700 w 366"/>
                <a:gd name="T29" fmla="*/ 1885076379 h 1197"/>
                <a:gd name="T30" fmla="*/ 143649700 w 366"/>
                <a:gd name="T31" fmla="*/ 2058966321 h 1197"/>
                <a:gd name="T32" fmla="*/ 143649700 w 366"/>
                <a:gd name="T33" fmla="*/ 2147483646 h 1197"/>
                <a:gd name="T34" fmla="*/ 143649700 w 366"/>
                <a:gd name="T35" fmla="*/ 2147483646 h 1197"/>
                <a:gd name="T36" fmla="*/ 143649700 w 366"/>
                <a:gd name="T37" fmla="*/ 2147483646 h 1197"/>
                <a:gd name="T38" fmla="*/ 143649700 w 366"/>
                <a:gd name="T39" fmla="*/ 2147483646 h 1197"/>
                <a:gd name="T40" fmla="*/ 143649700 w 366"/>
                <a:gd name="T41" fmla="*/ 2147483646 h 1197"/>
                <a:gd name="T42" fmla="*/ 143649700 w 366"/>
                <a:gd name="T43" fmla="*/ 2147483646 h 1197"/>
                <a:gd name="T44" fmla="*/ 143649700 w 366"/>
                <a:gd name="T45" fmla="*/ 2147483646 h 1197"/>
                <a:gd name="T46" fmla="*/ 148690013 w 366"/>
                <a:gd name="T47" fmla="*/ 2147483646 h 1197"/>
                <a:gd name="T48" fmla="*/ 239415638 w 366"/>
                <a:gd name="T49" fmla="*/ 2147483646 h 1197"/>
                <a:gd name="T50" fmla="*/ 362902500 w 366"/>
                <a:gd name="T51" fmla="*/ 2147483646 h 1197"/>
                <a:gd name="T52" fmla="*/ 531753763 w 366"/>
                <a:gd name="T53" fmla="*/ 2147483646 h 1197"/>
                <a:gd name="T54" fmla="*/ 614918125 w 366"/>
                <a:gd name="T55" fmla="*/ 2147483646 h 1197"/>
                <a:gd name="T56" fmla="*/ 808970950 w 366"/>
                <a:gd name="T57" fmla="*/ 2147483646 h 1197"/>
                <a:gd name="T58" fmla="*/ 919857825 w 366"/>
                <a:gd name="T59" fmla="*/ 2147483646 h 1197"/>
                <a:gd name="T60" fmla="*/ 917336875 w 366"/>
                <a:gd name="T61" fmla="*/ 2147483646 h 1197"/>
                <a:gd name="T62" fmla="*/ 798890325 w 366"/>
                <a:gd name="T63" fmla="*/ 2147483646 h 1197"/>
                <a:gd name="T64" fmla="*/ 604837500 w 366"/>
                <a:gd name="T65" fmla="*/ 2147483646 h 1197"/>
                <a:gd name="T66" fmla="*/ 468749063 w 366"/>
                <a:gd name="T67" fmla="*/ 2147483646 h 1197"/>
                <a:gd name="T68" fmla="*/ 408265313 w 366"/>
                <a:gd name="T69" fmla="*/ 2147483646 h 1197"/>
                <a:gd name="T70" fmla="*/ 216733438 w 366"/>
                <a:gd name="T71" fmla="*/ 2147483646 h 1197"/>
                <a:gd name="T72" fmla="*/ 136088438 w 366"/>
                <a:gd name="T73" fmla="*/ 2147483646 h 1197"/>
                <a:gd name="T74" fmla="*/ 0 w 366"/>
                <a:gd name="T75" fmla="*/ 2147483646 h 1197"/>
                <a:gd name="T76" fmla="*/ 0 w 366"/>
                <a:gd name="T77" fmla="*/ 2147483646 h 1197"/>
                <a:gd name="T78" fmla="*/ 0 w 366"/>
                <a:gd name="T79" fmla="*/ 2147483646 h 1197"/>
                <a:gd name="T80" fmla="*/ 0 w 366"/>
                <a:gd name="T81" fmla="*/ 2147483646 h 1197"/>
                <a:gd name="T82" fmla="*/ 0 w 366"/>
                <a:gd name="T83" fmla="*/ 2147483646 h 1197"/>
                <a:gd name="T84" fmla="*/ 0 w 366"/>
                <a:gd name="T85" fmla="*/ 2147483646 h 1197"/>
                <a:gd name="T86" fmla="*/ 0 w 366"/>
                <a:gd name="T87" fmla="*/ 2147483646 h 1197"/>
                <a:gd name="T88" fmla="*/ 0 w 366"/>
                <a:gd name="T89" fmla="*/ 2069046943 h 1197"/>
                <a:gd name="T90" fmla="*/ 0 w 366"/>
                <a:gd name="T91" fmla="*/ 1902716674 h 1197"/>
                <a:gd name="T92" fmla="*/ 0 w 366"/>
                <a:gd name="T93" fmla="*/ 1854834512 h 1197"/>
                <a:gd name="T94" fmla="*/ 0 w 366"/>
                <a:gd name="T95" fmla="*/ 1691023605 h 1197"/>
                <a:gd name="T96" fmla="*/ 0 w 366"/>
                <a:gd name="T97" fmla="*/ 1524693336 h 1197"/>
                <a:gd name="T98" fmla="*/ 0 w 366"/>
                <a:gd name="T99" fmla="*/ 1496972419 h 1197"/>
                <a:gd name="T100" fmla="*/ 0 w 366"/>
                <a:gd name="T101" fmla="*/ 1441528996 h 1197"/>
                <a:gd name="T102" fmla="*/ 0 w 366"/>
                <a:gd name="T103" fmla="*/ 1335682461 h 1197"/>
                <a:gd name="T104" fmla="*/ 0 w 366"/>
                <a:gd name="T105" fmla="*/ 1192032799 h 1197"/>
                <a:gd name="T106" fmla="*/ 0 w 366"/>
                <a:gd name="T107" fmla="*/ 1020662219 h 1197"/>
                <a:gd name="T108" fmla="*/ 0 w 366"/>
                <a:gd name="T109" fmla="*/ 834170706 h 1197"/>
                <a:gd name="T110" fmla="*/ 0 w 366"/>
                <a:gd name="T111" fmla="*/ 642638881 h 1197"/>
                <a:gd name="T112" fmla="*/ 0 w 366"/>
                <a:gd name="T113" fmla="*/ 456147367 h 1197"/>
                <a:gd name="T114" fmla="*/ 0 w 366"/>
                <a:gd name="T115" fmla="*/ 289817099 h 1197"/>
                <a:gd name="T116" fmla="*/ 0 w 366"/>
                <a:gd name="T117" fmla="*/ 151209335 h 1197"/>
                <a:gd name="T118" fmla="*/ 2520950 w 366"/>
                <a:gd name="T119" fmla="*/ 52922474 h 1197"/>
                <a:gd name="T120" fmla="*/ 2520950 w 366"/>
                <a:gd name="T121" fmla="*/ 5040311 h 1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6"/>
                <a:gd name="T184" fmla="*/ 0 h 1197"/>
                <a:gd name="T185" fmla="*/ 366 w 366"/>
                <a:gd name="T186" fmla="*/ 1197 h 119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6" h="1197">
                  <a:moveTo>
                    <a:pt x="1" y="1"/>
                  </a:moveTo>
                  <a:lnTo>
                    <a:pt x="5" y="1"/>
                  </a:lnTo>
                  <a:lnTo>
                    <a:pt x="15" y="0"/>
                  </a:lnTo>
                  <a:lnTo>
                    <a:pt x="29" y="0"/>
                  </a:lnTo>
                  <a:lnTo>
                    <a:pt x="43" y="0"/>
                  </a:lnTo>
                  <a:lnTo>
                    <a:pt x="53" y="0"/>
                  </a:lnTo>
                  <a:lnTo>
                    <a:pt x="57" y="0"/>
                  </a:lnTo>
                  <a:lnTo>
                    <a:pt x="57" y="1"/>
                  </a:lnTo>
                  <a:lnTo>
                    <a:pt x="57" y="2"/>
                  </a:lnTo>
                  <a:lnTo>
                    <a:pt x="57" y="3"/>
                  </a:lnTo>
                  <a:lnTo>
                    <a:pt x="57" y="5"/>
                  </a:lnTo>
                  <a:lnTo>
                    <a:pt x="57" y="7"/>
                  </a:lnTo>
                  <a:lnTo>
                    <a:pt x="57" y="8"/>
                  </a:lnTo>
                  <a:lnTo>
                    <a:pt x="57" y="11"/>
                  </a:lnTo>
                  <a:lnTo>
                    <a:pt x="57" y="13"/>
                  </a:lnTo>
                  <a:lnTo>
                    <a:pt x="57" y="16"/>
                  </a:lnTo>
                  <a:lnTo>
                    <a:pt x="57" y="19"/>
                  </a:lnTo>
                  <a:lnTo>
                    <a:pt x="57" y="22"/>
                  </a:lnTo>
                  <a:lnTo>
                    <a:pt x="57" y="25"/>
                  </a:lnTo>
                  <a:lnTo>
                    <a:pt x="57" y="29"/>
                  </a:lnTo>
                  <a:lnTo>
                    <a:pt x="57" y="32"/>
                  </a:lnTo>
                  <a:lnTo>
                    <a:pt x="57" y="36"/>
                  </a:lnTo>
                  <a:lnTo>
                    <a:pt x="57" y="40"/>
                  </a:lnTo>
                  <a:lnTo>
                    <a:pt x="57" y="45"/>
                  </a:lnTo>
                  <a:lnTo>
                    <a:pt x="57" y="49"/>
                  </a:lnTo>
                  <a:lnTo>
                    <a:pt x="57" y="54"/>
                  </a:lnTo>
                  <a:lnTo>
                    <a:pt x="57" y="59"/>
                  </a:lnTo>
                  <a:lnTo>
                    <a:pt x="57" y="64"/>
                  </a:lnTo>
                  <a:lnTo>
                    <a:pt x="57" y="70"/>
                  </a:lnTo>
                  <a:lnTo>
                    <a:pt x="57" y="75"/>
                  </a:lnTo>
                  <a:lnTo>
                    <a:pt x="57" y="81"/>
                  </a:lnTo>
                  <a:lnTo>
                    <a:pt x="57" y="87"/>
                  </a:lnTo>
                  <a:lnTo>
                    <a:pt x="57" y="93"/>
                  </a:lnTo>
                  <a:lnTo>
                    <a:pt x="57" y="100"/>
                  </a:lnTo>
                  <a:lnTo>
                    <a:pt x="57" y="106"/>
                  </a:lnTo>
                  <a:lnTo>
                    <a:pt x="57" y="113"/>
                  </a:lnTo>
                  <a:lnTo>
                    <a:pt x="57" y="119"/>
                  </a:lnTo>
                  <a:lnTo>
                    <a:pt x="57" y="126"/>
                  </a:lnTo>
                  <a:lnTo>
                    <a:pt x="57" y="133"/>
                  </a:lnTo>
                  <a:lnTo>
                    <a:pt x="57" y="141"/>
                  </a:lnTo>
                  <a:lnTo>
                    <a:pt x="57" y="148"/>
                  </a:lnTo>
                  <a:lnTo>
                    <a:pt x="57" y="156"/>
                  </a:lnTo>
                  <a:lnTo>
                    <a:pt x="57" y="163"/>
                  </a:lnTo>
                  <a:lnTo>
                    <a:pt x="57" y="171"/>
                  </a:lnTo>
                  <a:lnTo>
                    <a:pt x="57" y="179"/>
                  </a:lnTo>
                  <a:lnTo>
                    <a:pt x="57" y="187"/>
                  </a:lnTo>
                  <a:lnTo>
                    <a:pt x="57" y="196"/>
                  </a:lnTo>
                  <a:lnTo>
                    <a:pt x="57" y="204"/>
                  </a:lnTo>
                  <a:lnTo>
                    <a:pt x="57" y="212"/>
                  </a:lnTo>
                  <a:lnTo>
                    <a:pt x="57" y="221"/>
                  </a:lnTo>
                  <a:lnTo>
                    <a:pt x="57" y="230"/>
                  </a:lnTo>
                  <a:lnTo>
                    <a:pt x="57" y="239"/>
                  </a:lnTo>
                  <a:lnTo>
                    <a:pt x="57" y="248"/>
                  </a:lnTo>
                  <a:lnTo>
                    <a:pt x="57" y="257"/>
                  </a:lnTo>
                  <a:lnTo>
                    <a:pt x="57" y="266"/>
                  </a:lnTo>
                  <a:lnTo>
                    <a:pt x="57" y="275"/>
                  </a:lnTo>
                  <a:lnTo>
                    <a:pt x="57" y="284"/>
                  </a:lnTo>
                  <a:lnTo>
                    <a:pt x="57" y="294"/>
                  </a:lnTo>
                  <a:lnTo>
                    <a:pt x="57" y="303"/>
                  </a:lnTo>
                  <a:lnTo>
                    <a:pt x="57" y="313"/>
                  </a:lnTo>
                  <a:lnTo>
                    <a:pt x="57" y="323"/>
                  </a:lnTo>
                  <a:lnTo>
                    <a:pt x="57" y="332"/>
                  </a:lnTo>
                  <a:lnTo>
                    <a:pt x="57" y="342"/>
                  </a:lnTo>
                  <a:lnTo>
                    <a:pt x="57" y="352"/>
                  </a:lnTo>
                  <a:lnTo>
                    <a:pt x="57" y="362"/>
                  </a:lnTo>
                  <a:lnTo>
                    <a:pt x="57" y="372"/>
                  </a:lnTo>
                  <a:lnTo>
                    <a:pt x="57" y="382"/>
                  </a:lnTo>
                  <a:lnTo>
                    <a:pt x="57" y="393"/>
                  </a:lnTo>
                  <a:lnTo>
                    <a:pt x="57" y="403"/>
                  </a:lnTo>
                  <a:lnTo>
                    <a:pt x="57" y="413"/>
                  </a:lnTo>
                  <a:lnTo>
                    <a:pt x="57" y="423"/>
                  </a:lnTo>
                  <a:lnTo>
                    <a:pt x="57" y="434"/>
                  </a:lnTo>
                  <a:lnTo>
                    <a:pt x="57" y="444"/>
                  </a:lnTo>
                  <a:lnTo>
                    <a:pt x="57" y="455"/>
                  </a:lnTo>
                  <a:lnTo>
                    <a:pt x="57" y="465"/>
                  </a:lnTo>
                  <a:lnTo>
                    <a:pt x="57" y="476"/>
                  </a:lnTo>
                  <a:lnTo>
                    <a:pt x="57" y="486"/>
                  </a:lnTo>
                  <a:lnTo>
                    <a:pt x="57" y="497"/>
                  </a:lnTo>
                  <a:lnTo>
                    <a:pt x="57" y="507"/>
                  </a:lnTo>
                  <a:lnTo>
                    <a:pt x="57" y="518"/>
                  </a:lnTo>
                  <a:lnTo>
                    <a:pt x="57" y="529"/>
                  </a:lnTo>
                  <a:lnTo>
                    <a:pt x="57" y="539"/>
                  </a:lnTo>
                  <a:lnTo>
                    <a:pt x="57" y="550"/>
                  </a:lnTo>
                  <a:lnTo>
                    <a:pt x="57" y="561"/>
                  </a:lnTo>
                  <a:lnTo>
                    <a:pt x="57" y="571"/>
                  </a:lnTo>
                  <a:lnTo>
                    <a:pt x="57" y="582"/>
                  </a:lnTo>
                  <a:lnTo>
                    <a:pt x="57" y="592"/>
                  </a:lnTo>
                  <a:lnTo>
                    <a:pt x="57" y="603"/>
                  </a:lnTo>
                  <a:lnTo>
                    <a:pt x="57" y="614"/>
                  </a:lnTo>
                  <a:lnTo>
                    <a:pt x="57" y="624"/>
                  </a:lnTo>
                  <a:lnTo>
                    <a:pt x="57" y="635"/>
                  </a:lnTo>
                  <a:lnTo>
                    <a:pt x="57" y="645"/>
                  </a:lnTo>
                  <a:lnTo>
                    <a:pt x="57" y="656"/>
                  </a:lnTo>
                  <a:lnTo>
                    <a:pt x="57" y="666"/>
                  </a:lnTo>
                  <a:lnTo>
                    <a:pt x="57" y="677"/>
                  </a:lnTo>
                  <a:lnTo>
                    <a:pt x="57" y="687"/>
                  </a:lnTo>
                  <a:lnTo>
                    <a:pt x="57" y="698"/>
                  </a:lnTo>
                  <a:lnTo>
                    <a:pt x="57" y="708"/>
                  </a:lnTo>
                  <a:lnTo>
                    <a:pt x="57" y="718"/>
                  </a:lnTo>
                  <a:lnTo>
                    <a:pt x="57" y="728"/>
                  </a:lnTo>
                  <a:lnTo>
                    <a:pt x="57" y="738"/>
                  </a:lnTo>
                  <a:lnTo>
                    <a:pt x="57" y="748"/>
                  </a:lnTo>
                  <a:lnTo>
                    <a:pt x="57" y="758"/>
                  </a:lnTo>
                  <a:lnTo>
                    <a:pt x="57" y="768"/>
                  </a:lnTo>
                  <a:lnTo>
                    <a:pt x="57" y="778"/>
                  </a:lnTo>
                  <a:lnTo>
                    <a:pt x="57" y="788"/>
                  </a:lnTo>
                  <a:lnTo>
                    <a:pt x="57" y="798"/>
                  </a:lnTo>
                  <a:lnTo>
                    <a:pt x="57" y="807"/>
                  </a:lnTo>
                  <a:lnTo>
                    <a:pt x="57" y="817"/>
                  </a:lnTo>
                  <a:lnTo>
                    <a:pt x="57" y="826"/>
                  </a:lnTo>
                  <a:lnTo>
                    <a:pt x="57" y="836"/>
                  </a:lnTo>
                  <a:lnTo>
                    <a:pt x="57" y="845"/>
                  </a:lnTo>
                  <a:lnTo>
                    <a:pt x="57" y="855"/>
                  </a:lnTo>
                  <a:lnTo>
                    <a:pt x="57" y="864"/>
                  </a:lnTo>
                  <a:lnTo>
                    <a:pt x="57" y="873"/>
                  </a:lnTo>
                  <a:lnTo>
                    <a:pt x="57" y="882"/>
                  </a:lnTo>
                  <a:lnTo>
                    <a:pt x="57" y="891"/>
                  </a:lnTo>
                  <a:lnTo>
                    <a:pt x="57" y="899"/>
                  </a:lnTo>
                  <a:lnTo>
                    <a:pt x="57" y="908"/>
                  </a:lnTo>
                  <a:lnTo>
                    <a:pt x="57" y="916"/>
                  </a:lnTo>
                  <a:lnTo>
                    <a:pt x="57" y="925"/>
                  </a:lnTo>
                  <a:lnTo>
                    <a:pt x="57" y="933"/>
                  </a:lnTo>
                  <a:lnTo>
                    <a:pt x="57" y="941"/>
                  </a:lnTo>
                  <a:lnTo>
                    <a:pt x="57" y="949"/>
                  </a:lnTo>
                  <a:lnTo>
                    <a:pt x="57" y="957"/>
                  </a:lnTo>
                  <a:lnTo>
                    <a:pt x="57" y="965"/>
                  </a:lnTo>
                  <a:lnTo>
                    <a:pt x="57" y="972"/>
                  </a:lnTo>
                  <a:lnTo>
                    <a:pt x="57" y="980"/>
                  </a:lnTo>
                  <a:lnTo>
                    <a:pt x="57" y="987"/>
                  </a:lnTo>
                  <a:lnTo>
                    <a:pt x="57" y="994"/>
                  </a:lnTo>
                  <a:lnTo>
                    <a:pt x="57" y="1001"/>
                  </a:lnTo>
                  <a:lnTo>
                    <a:pt x="57" y="1008"/>
                  </a:lnTo>
                  <a:lnTo>
                    <a:pt x="57" y="1015"/>
                  </a:lnTo>
                  <a:lnTo>
                    <a:pt x="57" y="1021"/>
                  </a:lnTo>
                  <a:lnTo>
                    <a:pt x="57" y="1027"/>
                  </a:lnTo>
                  <a:lnTo>
                    <a:pt x="57" y="1034"/>
                  </a:lnTo>
                  <a:lnTo>
                    <a:pt x="57" y="1040"/>
                  </a:lnTo>
                  <a:lnTo>
                    <a:pt x="57" y="1045"/>
                  </a:lnTo>
                  <a:lnTo>
                    <a:pt x="57" y="1051"/>
                  </a:lnTo>
                  <a:lnTo>
                    <a:pt x="57" y="1056"/>
                  </a:lnTo>
                  <a:lnTo>
                    <a:pt x="57" y="1062"/>
                  </a:lnTo>
                  <a:lnTo>
                    <a:pt x="57" y="1067"/>
                  </a:lnTo>
                  <a:lnTo>
                    <a:pt x="57" y="1071"/>
                  </a:lnTo>
                  <a:lnTo>
                    <a:pt x="57" y="1076"/>
                  </a:lnTo>
                  <a:lnTo>
                    <a:pt x="57" y="1080"/>
                  </a:lnTo>
                  <a:lnTo>
                    <a:pt x="57" y="1085"/>
                  </a:lnTo>
                  <a:lnTo>
                    <a:pt x="57" y="1089"/>
                  </a:lnTo>
                  <a:lnTo>
                    <a:pt x="57" y="1093"/>
                  </a:lnTo>
                  <a:lnTo>
                    <a:pt x="57" y="1096"/>
                  </a:lnTo>
                  <a:lnTo>
                    <a:pt x="57" y="1099"/>
                  </a:lnTo>
                  <a:lnTo>
                    <a:pt x="57" y="1103"/>
                  </a:lnTo>
                  <a:lnTo>
                    <a:pt x="57" y="1105"/>
                  </a:lnTo>
                  <a:lnTo>
                    <a:pt x="57" y="1108"/>
                  </a:lnTo>
                  <a:lnTo>
                    <a:pt x="57" y="1111"/>
                  </a:lnTo>
                  <a:lnTo>
                    <a:pt x="57" y="1113"/>
                  </a:lnTo>
                  <a:lnTo>
                    <a:pt x="57" y="1115"/>
                  </a:lnTo>
                  <a:lnTo>
                    <a:pt x="57" y="1116"/>
                  </a:lnTo>
                  <a:lnTo>
                    <a:pt x="57" y="1118"/>
                  </a:lnTo>
                  <a:lnTo>
                    <a:pt x="57" y="1119"/>
                  </a:lnTo>
                  <a:lnTo>
                    <a:pt x="57" y="1120"/>
                  </a:lnTo>
                  <a:lnTo>
                    <a:pt x="57" y="1121"/>
                  </a:lnTo>
                  <a:lnTo>
                    <a:pt x="58" y="1130"/>
                  </a:lnTo>
                  <a:lnTo>
                    <a:pt x="58" y="1138"/>
                  </a:lnTo>
                  <a:lnTo>
                    <a:pt x="59" y="1144"/>
                  </a:lnTo>
                  <a:lnTo>
                    <a:pt x="61" y="1149"/>
                  </a:lnTo>
                  <a:lnTo>
                    <a:pt x="64" y="1153"/>
                  </a:lnTo>
                  <a:lnTo>
                    <a:pt x="69" y="1156"/>
                  </a:lnTo>
                  <a:lnTo>
                    <a:pt x="75" y="1158"/>
                  </a:lnTo>
                  <a:lnTo>
                    <a:pt x="84" y="1160"/>
                  </a:lnTo>
                  <a:lnTo>
                    <a:pt x="95" y="1160"/>
                  </a:lnTo>
                  <a:lnTo>
                    <a:pt x="117" y="1160"/>
                  </a:lnTo>
                  <a:lnTo>
                    <a:pt x="129" y="1160"/>
                  </a:lnTo>
                  <a:lnTo>
                    <a:pt x="133" y="1160"/>
                  </a:lnTo>
                  <a:lnTo>
                    <a:pt x="134" y="1160"/>
                  </a:lnTo>
                  <a:lnTo>
                    <a:pt x="137" y="1160"/>
                  </a:lnTo>
                  <a:lnTo>
                    <a:pt x="144" y="1160"/>
                  </a:lnTo>
                  <a:lnTo>
                    <a:pt x="154" y="1160"/>
                  </a:lnTo>
                  <a:lnTo>
                    <a:pt x="166" y="1160"/>
                  </a:lnTo>
                  <a:lnTo>
                    <a:pt x="179" y="1160"/>
                  </a:lnTo>
                  <a:lnTo>
                    <a:pt x="191" y="1160"/>
                  </a:lnTo>
                  <a:lnTo>
                    <a:pt x="201" y="1160"/>
                  </a:lnTo>
                  <a:lnTo>
                    <a:pt x="208" y="1160"/>
                  </a:lnTo>
                  <a:lnTo>
                    <a:pt x="211" y="1160"/>
                  </a:lnTo>
                  <a:lnTo>
                    <a:pt x="212" y="1160"/>
                  </a:lnTo>
                  <a:lnTo>
                    <a:pt x="215" y="1160"/>
                  </a:lnTo>
                  <a:lnTo>
                    <a:pt x="220" y="1160"/>
                  </a:lnTo>
                  <a:lnTo>
                    <a:pt x="227" y="1160"/>
                  </a:lnTo>
                  <a:lnTo>
                    <a:pt x="235" y="1160"/>
                  </a:lnTo>
                  <a:lnTo>
                    <a:pt x="244" y="1160"/>
                  </a:lnTo>
                  <a:lnTo>
                    <a:pt x="254" y="1160"/>
                  </a:lnTo>
                  <a:lnTo>
                    <a:pt x="265" y="1160"/>
                  </a:lnTo>
                  <a:lnTo>
                    <a:pt x="276" y="1160"/>
                  </a:lnTo>
                  <a:lnTo>
                    <a:pt x="288" y="1160"/>
                  </a:lnTo>
                  <a:lnTo>
                    <a:pt x="299" y="1160"/>
                  </a:lnTo>
                  <a:lnTo>
                    <a:pt x="311" y="1160"/>
                  </a:lnTo>
                  <a:lnTo>
                    <a:pt x="321" y="1160"/>
                  </a:lnTo>
                  <a:lnTo>
                    <a:pt x="331" y="1160"/>
                  </a:lnTo>
                  <a:lnTo>
                    <a:pt x="341" y="1160"/>
                  </a:lnTo>
                  <a:lnTo>
                    <a:pt x="349" y="1160"/>
                  </a:lnTo>
                  <a:lnTo>
                    <a:pt x="355" y="1160"/>
                  </a:lnTo>
                  <a:lnTo>
                    <a:pt x="360" y="1160"/>
                  </a:lnTo>
                  <a:lnTo>
                    <a:pt x="364" y="1160"/>
                  </a:lnTo>
                  <a:lnTo>
                    <a:pt x="365" y="1160"/>
                  </a:lnTo>
                  <a:lnTo>
                    <a:pt x="365" y="1166"/>
                  </a:lnTo>
                  <a:lnTo>
                    <a:pt x="365" y="1178"/>
                  </a:lnTo>
                  <a:lnTo>
                    <a:pt x="365" y="1191"/>
                  </a:lnTo>
                  <a:lnTo>
                    <a:pt x="365" y="1196"/>
                  </a:lnTo>
                  <a:lnTo>
                    <a:pt x="364" y="1196"/>
                  </a:lnTo>
                  <a:lnTo>
                    <a:pt x="361" y="1196"/>
                  </a:lnTo>
                  <a:lnTo>
                    <a:pt x="357" y="1196"/>
                  </a:lnTo>
                  <a:lnTo>
                    <a:pt x="351" y="1196"/>
                  </a:lnTo>
                  <a:lnTo>
                    <a:pt x="344" y="1196"/>
                  </a:lnTo>
                  <a:lnTo>
                    <a:pt x="336" y="1196"/>
                  </a:lnTo>
                  <a:lnTo>
                    <a:pt x="327" y="1196"/>
                  </a:lnTo>
                  <a:lnTo>
                    <a:pt x="317" y="1196"/>
                  </a:lnTo>
                  <a:lnTo>
                    <a:pt x="307" y="1196"/>
                  </a:lnTo>
                  <a:lnTo>
                    <a:pt x="296" y="1196"/>
                  </a:lnTo>
                  <a:lnTo>
                    <a:pt x="285" y="1196"/>
                  </a:lnTo>
                  <a:lnTo>
                    <a:pt x="273" y="1196"/>
                  </a:lnTo>
                  <a:lnTo>
                    <a:pt x="262" y="1196"/>
                  </a:lnTo>
                  <a:lnTo>
                    <a:pt x="251" y="1196"/>
                  </a:lnTo>
                  <a:lnTo>
                    <a:pt x="240" y="1196"/>
                  </a:lnTo>
                  <a:lnTo>
                    <a:pt x="229" y="1196"/>
                  </a:lnTo>
                  <a:lnTo>
                    <a:pt x="219" y="1196"/>
                  </a:lnTo>
                  <a:lnTo>
                    <a:pt x="210" y="1196"/>
                  </a:lnTo>
                  <a:lnTo>
                    <a:pt x="202" y="1196"/>
                  </a:lnTo>
                  <a:lnTo>
                    <a:pt x="195" y="1196"/>
                  </a:lnTo>
                  <a:lnTo>
                    <a:pt x="190" y="1196"/>
                  </a:lnTo>
                  <a:lnTo>
                    <a:pt x="186" y="1196"/>
                  </a:lnTo>
                  <a:lnTo>
                    <a:pt x="183" y="1196"/>
                  </a:lnTo>
                  <a:lnTo>
                    <a:pt x="182" y="1196"/>
                  </a:lnTo>
                  <a:lnTo>
                    <a:pt x="181" y="1196"/>
                  </a:lnTo>
                  <a:lnTo>
                    <a:pt x="177" y="1196"/>
                  </a:lnTo>
                  <a:lnTo>
                    <a:pt x="170" y="1196"/>
                  </a:lnTo>
                  <a:lnTo>
                    <a:pt x="162" y="1196"/>
                  </a:lnTo>
                  <a:lnTo>
                    <a:pt x="153" y="1196"/>
                  </a:lnTo>
                  <a:lnTo>
                    <a:pt x="143" y="1196"/>
                  </a:lnTo>
                  <a:lnTo>
                    <a:pt x="131" y="1196"/>
                  </a:lnTo>
                  <a:lnTo>
                    <a:pt x="120" y="1196"/>
                  </a:lnTo>
                  <a:lnTo>
                    <a:pt x="108" y="1196"/>
                  </a:lnTo>
                  <a:lnTo>
                    <a:pt x="97" y="1196"/>
                  </a:lnTo>
                  <a:lnTo>
                    <a:pt x="86" y="1196"/>
                  </a:lnTo>
                  <a:lnTo>
                    <a:pt x="77" y="1196"/>
                  </a:lnTo>
                  <a:lnTo>
                    <a:pt x="69" y="1196"/>
                  </a:lnTo>
                  <a:lnTo>
                    <a:pt x="63" y="1196"/>
                  </a:lnTo>
                  <a:lnTo>
                    <a:pt x="59" y="1196"/>
                  </a:lnTo>
                  <a:lnTo>
                    <a:pt x="57" y="1196"/>
                  </a:lnTo>
                  <a:lnTo>
                    <a:pt x="54" y="1196"/>
                  </a:lnTo>
                  <a:lnTo>
                    <a:pt x="46" y="1196"/>
                  </a:lnTo>
                  <a:lnTo>
                    <a:pt x="35" y="1195"/>
                  </a:lnTo>
                  <a:lnTo>
                    <a:pt x="23" y="1192"/>
                  </a:lnTo>
                  <a:lnTo>
                    <a:pt x="13" y="1187"/>
                  </a:lnTo>
                  <a:lnTo>
                    <a:pt x="4" y="1179"/>
                  </a:lnTo>
                  <a:lnTo>
                    <a:pt x="0" y="1170"/>
                  </a:lnTo>
                  <a:lnTo>
                    <a:pt x="0" y="1163"/>
                  </a:lnTo>
                  <a:lnTo>
                    <a:pt x="0" y="1160"/>
                  </a:lnTo>
                  <a:lnTo>
                    <a:pt x="0" y="1154"/>
                  </a:lnTo>
                  <a:lnTo>
                    <a:pt x="0" y="1141"/>
                  </a:lnTo>
                  <a:lnTo>
                    <a:pt x="0" y="1127"/>
                  </a:lnTo>
                  <a:lnTo>
                    <a:pt x="0" y="1121"/>
                  </a:lnTo>
                  <a:lnTo>
                    <a:pt x="0" y="1119"/>
                  </a:lnTo>
                  <a:lnTo>
                    <a:pt x="0" y="1112"/>
                  </a:lnTo>
                  <a:lnTo>
                    <a:pt x="0" y="1102"/>
                  </a:lnTo>
                  <a:lnTo>
                    <a:pt x="0" y="1090"/>
                  </a:lnTo>
                  <a:lnTo>
                    <a:pt x="0" y="1077"/>
                  </a:lnTo>
                  <a:lnTo>
                    <a:pt x="0" y="1066"/>
                  </a:lnTo>
                  <a:lnTo>
                    <a:pt x="0" y="1056"/>
                  </a:lnTo>
                  <a:lnTo>
                    <a:pt x="0" y="1049"/>
                  </a:lnTo>
                  <a:lnTo>
                    <a:pt x="0" y="1046"/>
                  </a:lnTo>
                  <a:lnTo>
                    <a:pt x="0" y="1045"/>
                  </a:lnTo>
                  <a:lnTo>
                    <a:pt x="0" y="1042"/>
                  </a:lnTo>
                  <a:lnTo>
                    <a:pt x="0" y="1037"/>
                  </a:lnTo>
                  <a:lnTo>
                    <a:pt x="0" y="1030"/>
                  </a:lnTo>
                  <a:lnTo>
                    <a:pt x="0" y="1023"/>
                  </a:lnTo>
                  <a:lnTo>
                    <a:pt x="0" y="1014"/>
                  </a:lnTo>
                  <a:lnTo>
                    <a:pt x="0" y="1004"/>
                  </a:lnTo>
                  <a:lnTo>
                    <a:pt x="0" y="993"/>
                  </a:lnTo>
                  <a:lnTo>
                    <a:pt x="0" y="982"/>
                  </a:lnTo>
                  <a:lnTo>
                    <a:pt x="0" y="971"/>
                  </a:lnTo>
                  <a:lnTo>
                    <a:pt x="0" y="960"/>
                  </a:lnTo>
                  <a:lnTo>
                    <a:pt x="0" y="949"/>
                  </a:lnTo>
                  <a:lnTo>
                    <a:pt x="0" y="938"/>
                  </a:lnTo>
                  <a:lnTo>
                    <a:pt x="0" y="928"/>
                  </a:lnTo>
                  <a:lnTo>
                    <a:pt x="0" y="919"/>
                  </a:lnTo>
                  <a:lnTo>
                    <a:pt x="0" y="911"/>
                  </a:lnTo>
                  <a:lnTo>
                    <a:pt x="0" y="905"/>
                  </a:lnTo>
                  <a:lnTo>
                    <a:pt x="0" y="900"/>
                  </a:lnTo>
                  <a:lnTo>
                    <a:pt x="0" y="897"/>
                  </a:lnTo>
                  <a:lnTo>
                    <a:pt x="0" y="896"/>
                  </a:lnTo>
                  <a:lnTo>
                    <a:pt x="0" y="894"/>
                  </a:lnTo>
                  <a:lnTo>
                    <a:pt x="0" y="891"/>
                  </a:lnTo>
                  <a:lnTo>
                    <a:pt x="0" y="886"/>
                  </a:lnTo>
                  <a:lnTo>
                    <a:pt x="0" y="880"/>
                  </a:lnTo>
                  <a:lnTo>
                    <a:pt x="0" y="872"/>
                  </a:lnTo>
                  <a:lnTo>
                    <a:pt x="0" y="863"/>
                  </a:lnTo>
                  <a:lnTo>
                    <a:pt x="0" y="853"/>
                  </a:lnTo>
                  <a:lnTo>
                    <a:pt x="0" y="843"/>
                  </a:lnTo>
                  <a:lnTo>
                    <a:pt x="0" y="832"/>
                  </a:lnTo>
                  <a:lnTo>
                    <a:pt x="0" y="821"/>
                  </a:lnTo>
                  <a:lnTo>
                    <a:pt x="0" y="809"/>
                  </a:lnTo>
                  <a:lnTo>
                    <a:pt x="0" y="798"/>
                  </a:lnTo>
                  <a:lnTo>
                    <a:pt x="0" y="788"/>
                  </a:lnTo>
                  <a:lnTo>
                    <a:pt x="0" y="778"/>
                  </a:lnTo>
                  <a:lnTo>
                    <a:pt x="0" y="769"/>
                  </a:lnTo>
                  <a:lnTo>
                    <a:pt x="0" y="761"/>
                  </a:lnTo>
                  <a:lnTo>
                    <a:pt x="0" y="755"/>
                  </a:lnTo>
                  <a:lnTo>
                    <a:pt x="0" y="750"/>
                  </a:lnTo>
                  <a:lnTo>
                    <a:pt x="0" y="747"/>
                  </a:lnTo>
                  <a:lnTo>
                    <a:pt x="0" y="745"/>
                  </a:lnTo>
                  <a:lnTo>
                    <a:pt x="0" y="744"/>
                  </a:lnTo>
                  <a:lnTo>
                    <a:pt x="0" y="741"/>
                  </a:lnTo>
                  <a:lnTo>
                    <a:pt x="0" y="736"/>
                  </a:lnTo>
                  <a:lnTo>
                    <a:pt x="0" y="730"/>
                  </a:lnTo>
                  <a:lnTo>
                    <a:pt x="0" y="723"/>
                  </a:lnTo>
                  <a:lnTo>
                    <a:pt x="0" y="714"/>
                  </a:lnTo>
                  <a:lnTo>
                    <a:pt x="0" y="704"/>
                  </a:lnTo>
                  <a:lnTo>
                    <a:pt x="0" y="693"/>
                  </a:lnTo>
                  <a:lnTo>
                    <a:pt x="0" y="682"/>
                  </a:lnTo>
                  <a:lnTo>
                    <a:pt x="0" y="671"/>
                  </a:lnTo>
                  <a:lnTo>
                    <a:pt x="0" y="660"/>
                  </a:lnTo>
                  <a:lnTo>
                    <a:pt x="0" y="649"/>
                  </a:lnTo>
                  <a:lnTo>
                    <a:pt x="0" y="638"/>
                  </a:lnTo>
                  <a:lnTo>
                    <a:pt x="0" y="628"/>
                  </a:lnTo>
                  <a:lnTo>
                    <a:pt x="0" y="619"/>
                  </a:lnTo>
                  <a:lnTo>
                    <a:pt x="0" y="612"/>
                  </a:lnTo>
                  <a:lnTo>
                    <a:pt x="0" y="605"/>
                  </a:lnTo>
                  <a:lnTo>
                    <a:pt x="0" y="600"/>
                  </a:lnTo>
                  <a:lnTo>
                    <a:pt x="0" y="597"/>
                  </a:lnTo>
                  <a:lnTo>
                    <a:pt x="0" y="596"/>
                  </a:lnTo>
                  <a:lnTo>
                    <a:pt x="0" y="595"/>
                  </a:lnTo>
                  <a:lnTo>
                    <a:pt x="0" y="594"/>
                  </a:lnTo>
                  <a:lnTo>
                    <a:pt x="0" y="592"/>
                  </a:lnTo>
                  <a:lnTo>
                    <a:pt x="0" y="590"/>
                  </a:lnTo>
                  <a:lnTo>
                    <a:pt x="0" y="587"/>
                  </a:lnTo>
                  <a:lnTo>
                    <a:pt x="0" y="584"/>
                  </a:lnTo>
                  <a:lnTo>
                    <a:pt x="0" y="580"/>
                  </a:lnTo>
                  <a:lnTo>
                    <a:pt x="0" y="576"/>
                  </a:lnTo>
                  <a:lnTo>
                    <a:pt x="0" y="572"/>
                  </a:lnTo>
                  <a:lnTo>
                    <a:pt x="0" y="567"/>
                  </a:lnTo>
                  <a:lnTo>
                    <a:pt x="0" y="561"/>
                  </a:lnTo>
                  <a:lnTo>
                    <a:pt x="0" y="556"/>
                  </a:lnTo>
                  <a:lnTo>
                    <a:pt x="0" y="550"/>
                  </a:lnTo>
                  <a:lnTo>
                    <a:pt x="0" y="543"/>
                  </a:lnTo>
                  <a:lnTo>
                    <a:pt x="0" y="537"/>
                  </a:lnTo>
                  <a:lnTo>
                    <a:pt x="0" y="530"/>
                  </a:lnTo>
                  <a:lnTo>
                    <a:pt x="0" y="522"/>
                  </a:lnTo>
                  <a:lnTo>
                    <a:pt x="0" y="515"/>
                  </a:lnTo>
                  <a:lnTo>
                    <a:pt x="0" y="507"/>
                  </a:lnTo>
                  <a:lnTo>
                    <a:pt x="0" y="499"/>
                  </a:lnTo>
                  <a:lnTo>
                    <a:pt x="0" y="490"/>
                  </a:lnTo>
                  <a:lnTo>
                    <a:pt x="0" y="482"/>
                  </a:lnTo>
                  <a:lnTo>
                    <a:pt x="0" y="473"/>
                  </a:lnTo>
                  <a:lnTo>
                    <a:pt x="0" y="464"/>
                  </a:lnTo>
                  <a:lnTo>
                    <a:pt x="0" y="454"/>
                  </a:lnTo>
                  <a:lnTo>
                    <a:pt x="0" y="445"/>
                  </a:lnTo>
                  <a:lnTo>
                    <a:pt x="0" y="435"/>
                  </a:lnTo>
                  <a:lnTo>
                    <a:pt x="0" y="425"/>
                  </a:lnTo>
                  <a:lnTo>
                    <a:pt x="0" y="415"/>
                  </a:lnTo>
                  <a:lnTo>
                    <a:pt x="0" y="405"/>
                  </a:lnTo>
                  <a:lnTo>
                    <a:pt x="0" y="395"/>
                  </a:lnTo>
                  <a:lnTo>
                    <a:pt x="0" y="384"/>
                  </a:lnTo>
                  <a:lnTo>
                    <a:pt x="0" y="374"/>
                  </a:lnTo>
                  <a:lnTo>
                    <a:pt x="0" y="363"/>
                  </a:lnTo>
                  <a:lnTo>
                    <a:pt x="0" y="352"/>
                  </a:lnTo>
                  <a:lnTo>
                    <a:pt x="0" y="342"/>
                  </a:lnTo>
                  <a:lnTo>
                    <a:pt x="0" y="331"/>
                  </a:lnTo>
                  <a:lnTo>
                    <a:pt x="0" y="320"/>
                  </a:lnTo>
                  <a:lnTo>
                    <a:pt x="0" y="309"/>
                  </a:lnTo>
                  <a:lnTo>
                    <a:pt x="0" y="298"/>
                  </a:lnTo>
                  <a:lnTo>
                    <a:pt x="0" y="287"/>
                  </a:lnTo>
                  <a:lnTo>
                    <a:pt x="0" y="276"/>
                  </a:lnTo>
                  <a:lnTo>
                    <a:pt x="0" y="266"/>
                  </a:lnTo>
                  <a:lnTo>
                    <a:pt x="0" y="255"/>
                  </a:lnTo>
                  <a:lnTo>
                    <a:pt x="0" y="244"/>
                  </a:lnTo>
                  <a:lnTo>
                    <a:pt x="0" y="233"/>
                  </a:lnTo>
                  <a:lnTo>
                    <a:pt x="0" y="223"/>
                  </a:lnTo>
                  <a:lnTo>
                    <a:pt x="0" y="212"/>
                  </a:lnTo>
                  <a:lnTo>
                    <a:pt x="0" y="202"/>
                  </a:lnTo>
                  <a:lnTo>
                    <a:pt x="0" y="192"/>
                  </a:lnTo>
                  <a:lnTo>
                    <a:pt x="0" y="181"/>
                  </a:lnTo>
                  <a:lnTo>
                    <a:pt x="0" y="171"/>
                  </a:lnTo>
                  <a:lnTo>
                    <a:pt x="0" y="161"/>
                  </a:lnTo>
                  <a:lnTo>
                    <a:pt x="0" y="152"/>
                  </a:lnTo>
                  <a:lnTo>
                    <a:pt x="0" y="142"/>
                  </a:lnTo>
                  <a:lnTo>
                    <a:pt x="0" y="133"/>
                  </a:lnTo>
                  <a:lnTo>
                    <a:pt x="0" y="124"/>
                  </a:lnTo>
                  <a:lnTo>
                    <a:pt x="0" y="115"/>
                  </a:lnTo>
                  <a:lnTo>
                    <a:pt x="0" y="106"/>
                  </a:lnTo>
                  <a:lnTo>
                    <a:pt x="0" y="98"/>
                  </a:lnTo>
                  <a:lnTo>
                    <a:pt x="0" y="90"/>
                  </a:lnTo>
                  <a:lnTo>
                    <a:pt x="0" y="82"/>
                  </a:lnTo>
                  <a:lnTo>
                    <a:pt x="0" y="74"/>
                  </a:lnTo>
                  <a:lnTo>
                    <a:pt x="0" y="67"/>
                  </a:lnTo>
                  <a:lnTo>
                    <a:pt x="0" y="60"/>
                  </a:lnTo>
                  <a:lnTo>
                    <a:pt x="1" y="53"/>
                  </a:lnTo>
                  <a:lnTo>
                    <a:pt x="1" y="47"/>
                  </a:lnTo>
                  <a:lnTo>
                    <a:pt x="1" y="41"/>
                  </a:lnTo>
                  <a:lnTo>
                    <a:pt x="1" y="35"/>
                  </a:lnTo>
                  <a:lnTo>
                    <a:pt x="1" y="30"/>
                  </a:lnTo>
                  <a:lnTo>
                    <a:pt x="1" y="25"/>
                  </a:lnTo>
                  <a:lnTo>
                    <a:pt x="1" y="21"/>
                  </a:lnTo>
                  <a:lnTo>
                    <a:pt x="1" y="16"/>
                  </a:lnTo>
                  <a:lnTo>
                    <a:pt x="1" y="13"/>
                  </a:lnTo>
                  <a:lnTo>
                    <a:pt x="1" y="10"/>
                  </a:lnTo>
                  <a:lnTo>
                    <a:pt x="1" y="7"/>
                  </a:lnTo>
                  <a:lnTo>
                    <a:pt x="1" y="5"/>
                  </a:lnTo>
                  <a:lnTo>
                    <a:pt x="1" y="3"/>
                  </a:lnTo>
                  <a:lnTo>
                    <a:pt x="1" y="2"/>
                  </a:lnTo>
                  <a:lnTo>
                    <a:pt x="1" y="1"/>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50" name="Freeform 27"/>
            <p:cNvSpPr>
              <a:spLocks/>
            </p:cNvSpPr>
            <p:nvPr/>
          </p:nvSpPr>
          <p:spPr bwMode="auto">
            <a:xfrm>
              <a:off x="8170864" y="3484564"/>
              <a:ext cx="477837" cy="1398587"/>
            </a:xfrm>
            <a:custGeom>
              <a:avLst/>
              <a:gdLst>
                <a:gd name="T0" fmla="*/ 640119018 w 301"/>
                <a:gd name="T1" fmla="*/ 0 h 881"/>
                <a:gd name="T2" fmla="*/ 640119018 w 301"/>
                <a:gd name="T3" fmla="*/ 12599983 h 881"/>
                <a:gd name="T4" fmla="*/ 640119018 w 301"/>
                <a:gd name="T5" fmla="*/ 55443418 h 881"/>
                <a:gd name="T6" fmla="*/ 640119018 w 301"/>
                <a:gd name="T7" fmla="*/ 126007767 h 881"/>
                <a:gd name="T8" fmla="*/ 640119018 w 301"/>
                <a:gd name="T9" fmla="*/ 219252722 h 881"/>
                <a:gd name="T10" fmla="*/ 640119018 w 301"/>
                <a:gd name="T11" fmla="*/ 335179868 h 881"/>
                <a:gd name="T12" fmla="*/ 640119018 w 301"/>
                <a:gd name="T13" fmla="*/ 466227946 h 881"/>
                <a:gd name="T14" fmla="*/ 640119018 w 301"/>
                <a:gd name="T15" fmla="*/ 609877594 h 881"/>
                <a:gd name="T16" fmla="*/ 640119018 w 301"/>
                <a:gd name="T17" fmla="*/ 761086915 h 881"/>
                <a:gd name="T18" fmla="*/ 637598070 w 301"/>
                <a:gd name="T19" fmla="*/ 919855909 h 881"/>
                <a:gd name="T20" fmla="*/ 637598070 w 301"/>
                <a:gd name="T21" fmla="*/ 1078626489 h 881"/>
                <a:gd name="T22" fmla="*/ 637598070 w 301"/>
                <a:gd name="T23" fmla="*/ 1234876121 h 881"/>
                <a:gd name="T24" fmla="*/ 637598070 w 301"/>
                <a:gd name="T25" fmla="*/ 1383564493 h 881"/>
                <a:gd name="T26" fmla="*/ 637598070 w 301"/>
                <a:gd name="T27" fmla="*/ 1522173831 h 881"/>
                <a:gd name="T28" fmla="*/ 637598070 w 301"/>
                <a:gd name="T29" fmla="*/ 1645660649 h 881"/>
                <a:gd name="T30" fmla="*/ 637598070 w 301"/>
                <a:gd name="T31" fmla="*/ 1754028123 h 881"/>
                <a:gd name="T32" fmla="*/ 637598070 w 301"/>
                <a:gd name="T33" fmla="*/ 1839713405 h 881"/>
                <a:gd name="T34" fmla="*/ 637598070 w 301"/>
                <a:gd name="T35" fmla="*/ 1897676184 h 881"/>
                <a:gd name="T36" fmla="*/ 637598070 w 301"/>
                <a:gd name="T37" fmla="*/ 1925398687 h 881"/>
                <a:gd name="T38" fmla="*/ 624998096 w 301"/>
                <a:gd name="T39" fmla="*/ 2048885505 h 881"/>
                <a:gd name="T40" fmla="*/ 559474102 w 301"/>
                <a:gd name="T41" fmla="*/ 2076608008 h 881"/>
                <a:gd name="T42" fmla="*/ 446066396 w 301"/>
                <a:gd name="T43" fmla="*/ 2076608008 h 881"/>
                <a:gd name="T44" fmla="*/ 317539355 w 301"/>
                <a:gd name="T45" fmla="*/ 2076608008 h 881"/>
                <a:gd name="T46" fmla="*/ 216733211 w 301"/>
                <a:gd name="T47" fmla="*/ 2076608008 h 881"/>
                <a:gd name="T48" fmla="*/ 50403072 w 301"/>
                <a:gd name="T49" fmla="*/ 2076608008 h 881"/>
                <a:gd name="T50" fmla="*/ 0 w 301"/>
                <a:gd name="T51" fmla="*/ 2086688629 h 881"/>
                <a:gd name="T52" fmla="*/ 0 w 301"/>
                <a:gd name="T53" fmla="*/ 2147483646 h 881"/>
                <a:gd name="T54" fmla="*/ 83164275 w 301"/>
                <a:gd name="T55" fmla="*/ 2147483646 h 881"/>
                <a:gd name="T56" fmla="*/ 244454107 w 301"/>
                <a:gd name="T57" fmla="*/ 2147483646 h 881"/>
                <a:gd name="T58" fmla="*/ 367942427 w 301"/>
                <a:gd name="T59" fmla="*/ 2147483646 h 881"/>
                <a:gd name="T60" fmla="*/ 413305193 w 301"/>
                <a:gd name="T61" fmla="*/ 2147483646 h 881"/>
                <a:gd name="T62" fmla="*/ 579635331 w 301"/>
                <a:gd name="T63" fmla="*/ 2147483646 h 881"/>
                <a:gd name="T64" fmla="*/ 642638378 w 301"/>
                <a:gd name="T65" fmla="*/ 2147483646 h 881"/>
                <a:gd name="T66" fmla="*/ 745965469 w 301"/>
                <a:gd name="T67" fmla="*/ 2147483646 h 881"/>
                <a:gd name="T68" fmla="*/ 756046084 w 301"/>
                <a:gd name="T69" fmla="*/ 2066527386 h 881"/>
                <a:gd name="T70" fmla="*/ 756046084 w 301"/>
                <a:gd name="T71" fmla="*/ 1925398687 h 881"/>
                <a:gd name="T72" fmla="*/ 756046084 w 301"/>
                <a:gd name="T73" fmla="*/ 1849794026 h 881"/>
                <a:gd name="T74" fmla="*/ 756046084 w 301"/>
                <a:gd name="T75" fmla="*/ 1685983135 h 881"/>
                <a:gd name="T76" fmla="*/ 756046084 w 301"/>
                <a:gd name="T77" fmla="*/ 1633060666 h 881"/>
                <a:gd name="T78" fmla="*/ 756046084 w 301"/>
                <a:gd name="T79" fmla="*/ 1559975367 h 881"/>
                <a:gd name="T80" fmla="*/ 756046084 w 301"/>
                <a:gd name="T81" fmla="*/ 1413806357 h 881"/>
                <a:gd name="T82" fmla="*/ 756046084 w 301"/>
                <a:gd name="T83" fmla="*/ 1247476104 h 881"/>
                <a:gd name="T84" fmla="*/ 756046084 w 301"/>
                <a:gd name="T85" fmla="*/ 1111387715 h 881"/>
                <a:gd name="T86" fmla="*/ 756046084 w 301"/>
                <a:gd name="T87" fmla="*/ 1053424936 h 881"/>
                <a:gd name="T88" fmla="*/ 756046084 w 301"/>
                <a:gd name="T89" fmla="*/ 1013102450 h 881"/>
                <a:gd name="T90" fmla="*/ 756046084 w 301"/>
                <a:gd name="T91" fmla="*/ 887094683 h 881"/>
                <a:gd name="T92" fmla="*/ 756046084 w 301"/>
                <a:gd name="T93" fmla="*/ 720764430 h 881"/>
                <a:gd name="T94" fmla="*/ 756046084 w 301"/>
                <a:gd name="T95" fmla="*/ 569555109 h 881"/>
                <a:gd name="T96" fmla="*/ 756046084 w 301"/>
                <a:gd name="T97" fmla="*/ 478829516 h 881"/>
                <a:gd name="T98" fmla="*/ 756046084 w 301"/>
                <a:gd name="T99" fmla="*/ 453627963 h 881"/>
                <a:gd name="T100" fmla="*/ 756046084 w 301"/>
                <a:gd name="T101" fmla="*/ 332660506 h 881"/>
                <a:gd name="T102" fmla="*/ 756046084 w 301"/>
                <a:gd name="T103" fmla="*/ 166330253 h 881"/>
                <a:gd name="T104" fmla="*/ 756046084 w 301"/>
                <a:gd name="T105" fmla="*/ 32761226 h 881"/>
                <a:gd name="T106" fmla="*/ 756046084 w 301"/>
                <a:gd name="T107" fmla="*/ 0 h 8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01"/>
                <a:gd name="T163" fmla="*/ 0 h 881"/>
                <a:gd name="T164" fmla="*/ 301 w 301"/>
                <a:gd name="T165" fmla="*/ 881 h 88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01" h="881">
                  <a:moveTo>
                    <a:pt x="300" y="0"/>
                  </a:moveTo>
                  <a:lnTo>
                    <a:pt x="295" y="0"/>
                  </a:lnTo>
                  <a:lnTo>
                    <a:pt x="284" y="0"/>
                  </a:lnTo>
                  <a:lnTo>
                    <a:pt x="270" y="0"/>
                  </a:lnTo>
                  <a:lnTo>
                    <a:pt x="259" y="0"/>
                  </a:lnTo>
                  <a:lnTo>
                    <a:pt x="254" y="0"/>
                  </a:lnTo>
                  <a:lnTo>
                    <a:pt x="254" y="1"/>
                  </a:lnTo>
                  <a:lnTo>
                    <a:pt x="254" y="2"/>
                  </a:lnTo>
                  <a:lnTo>
                    <a:pt x="254" y="3"/>
                  </a:lnTo>
                  <a:lnTo>
                    <a:pt x="254" y="5"/>
                  </a:lnTo>
                  <a:lnTo>
                    <a:pt x="254" y="7"/>
                  </a:lnTo>
                  <a:lnTo>
                    <a:pt x="254" y="9"/>
                  </a:lnTo>
                  <a:lnTo>
                    <a:pt x="254" y="12"/>
                  </a:lnTo>
                  <a:lnTo>
                    <a:pt x="254" y="15"/>
                  </a:lnTo>
                  <a:lnTo>
                    <a:pt x="254" y="18"/>
                  </a:lnTo>
                  <a:lnTo>
                    <a:pt x="254" y="22"/>
                  </a:lnTo>
                  <a:lnTo>
                    <a:pt x="254" y="26"/>
                  </a:lnTo>
                  <a:lnTo>
                    <a:pt x="254" y="30"/>
                  </a:lnTo>
                  <a:lnTo>
                    <a:pt x="254" y="34"/>
                  </a:lnTo>
                  <a:lnTo>
                    <a:pt x="254" y="39"/>
                  </a:lnTo>
                  <a:lnTo>
                    <a:pt x="254" y="44"/>
                  </a:lnTo>
                  <a:lnTo>
                    <a:pt x="254" y="50"/>
                  </a:lnTo>
                  <a:lnTo>
                    <a:pt x="254" y="55"/>
                  </a:lnTo>
                  <a:lnTo>
                    <a:pt x="254" y="61"/>
                  </a:lnTo>
                  <a:lnTo>
                    <a:pt x="254" y="67"/>
                  </a:lnTo>
                  <a:lnTo>
                    <a:pt x="254" y="74"/>
                  </a:lnTo>
                  <a:lnTo>
                    <a:pt x="254" y="80"/>
                  </a:lnTo>
                  <a:lnTo>
                    <a:pt x="254" y="87"/>
                  </a:lnTo>
                  <a:lnTo>
                    <a:pt x="254" y="94"/>
                  </a:lnTo>
                  <a:lnTo>
                    <a:pt x="254" y="102"/>
                  </a:lnTo>
                  <a:lnTo>
                    <a:pt x="254" y="109"/>
                  </a:lnTo>
                  <a:lnTo>
                    <a:pt x="254" y="117"/>
                  </a:lnTo>
                  <a:lnTo>
                    <a:pt x="254" y="125"/>
                  </a:lnTo>
                  <a:lnTo>
                    <a:pt x="254" y="133"/>
                  </a:lnTo>
                  <a:lnTo>
                    <a:pt x="254" y="141"/>
                  </a:lnTo>
                  <a:lnTo>
                    <a:pt x="254" y="149"/>
                  </a:lnTo>
                  <a:lnTo>
                    <a:pt x="254" y="158"/>
                  </a:lnTo>
                  <a:lnTo>
                    <a:pt x="254" y="167"/>
                  </a:lnTo>
                  <a:lnTo>
                    <a:pt x="254" y="176"/>
                  </a:lnTo>
                  <a:lnTo>
                    <a:pt x="254" y="185"/>
                  </a:lnTo>
                  <a:lnTo>
                    <a:pt x="254" y="194"/>
                  </a:lnTo>
                  <a:lnTo>
                    <a:pt x="254" y="203"/>
                  </a:lnTo>
                  <a:lnTo>
                    <a:pt x="254" y="213"/>
                  </a:lnTo>
                  <a:lnTo>
                    <a:pt x="254" y="222"/>
                  </a:lnTo>
                  <a:lnTo>
                    <a:pt x="254" y="232"/>
                  </a:lnTo>
                  <a:lnTo>
                    <a:pt x="254" y="242"/>
                  </a:lnTo>
                  <a:lnTo>
                    <a:pt x="254" y="252"/>
                  </a:lnTo>
                  <a:lnTo>
                    <a:pt x="254" y="262"/>
                  </a:lnTo>
                  <a:lnTo>
                    <a:pt x="254" y="272"/>
                  </a:lnTo>
                  <a:lnTo>
                    <a:pt x="254" y="282"/>
                  </a:lnTo>
                  <a:lnTo>
                    <a:pt x="254" y="292"/>
                  </a:lnTo>
                  <a:lnTo>
                    <a:pt x="254" y="302"/>
                  </a:lnTo>
                  <a:lnTo>
                    <a:pt x="254" y="313"/>
                  </a:lnTo>
                  <a:lnTo>
                    <a:pt x="254" y="323"/>
                  </a:lnTo>
                  <a:lnTo>
                    <a:pt x="254" y="333"/>
                  </a:lnTo>
                  <a:lnTo>
                    <a:pt x="254" y="344"/>
                  </a:lnTo>
                  <a:lnTo>
                    <a:pt x="253" y="354"/>
                  </a:lnTo>
                  <a:lnTo>
                    <a:pt x="253" y="365"/>
                  </a:lnTo>
                  <a:lnTo>
                    <a:pt x="253" y="375"/>
                  </a:lnTo>
                  <a:lnTo>
                    <a:pt x="253" y="386"/>
                  </a:lnTo>
                  <a:lnTo>
                    <a:pt x="253" y="396"/>
                  </a:lnTo>
                  <a:lnTo>
                    <a:pt x="253" y="407"/>
                  </a:lnTo>
                  <a:lnTo>
                    <a:pt x="253" y="417"/>
                  </a:lnTo>
                  <a:lnTo>
                    <a:pt x="253" y="428"/>
                  </a:lnTo>
                  <a:lnTo>
                    <a:pt x="253" y="438"/>
                  </a:lnTo>
                  <a:lnTo>
                    <a:pt x="253" y="449"/>
                  </a:lnTo>
                  <a:lnTo>
                    <a:pt x="253" y="459"/>
                  </a:lnTo>
                  <a:lnTo>
                    <a:pt x="253" y="469"/>
                  </a:lnTo>
                  <a:lnTo>
                    <a:pt x="253" y="479"/>
                  </a:lnTo>
                  <a:lnTo>
                    <a:pt x="253" y="490"/>
                  </a:lnTo>
                  <a:lnTo>
                    <a:pt x="253" y="500"/>
                  </a:lnTo>
                  <a:lnTo>
                    <a:pt x="253" y="510"/>
                  </a:lnTo>
                  <a:lnTo>
                    <a:pt x="253" y="520"/>
                  </a:lnTo>
                  <a:lnTo>
                    <a:pt x="253" y="529"/>
                  </a:lnTo>
                  <a:lnTo>
                    <a:pt x="253" y="539"/>
                  </a:lnTo>
                  <a:lnTo>
                    <a:pt x="253" y="549"/>
                  </a:lnTo>
                  <a:lnTo>
                    <a:pt x="253" y="558"/>
                  </a:lnTo>
                  <a:lnTo>
                    <a:pt x="253" y="568"/>
                  </a:lnTo>
                  <a:lnTo>
                    <a:pt x="253" y="577"/>
                  </a:lnTo>
                  <a:lnTo>
                    <a:pt x="253" y="586"/>
                  </a:lnTo>
                  <a:lnTo>
                    <a:pt x="253" y="595"/>
                  </a:lnTo>
                  <a:lnTo>
                    <a:pt x="253" y="604"/>
                  </a:lnTo>
                  <a:lnTo>
                    <a:pt x="253" y="613"/>
                  </a:lnTo>
                  <a:lnTo>
                    <a:pt x="253" y="621"/>
                  </a:lnTo>
                  <a:lnTo>
                    <a:pt x="253" y="629"/>
                  </a:lnTo>
                  <a:lnTo>
                    <a:pt x="253" y="638"/>
                  </a:lnTo>
                  <a:lnTo>
                    <a:pt x="253" y="646"/>
                  </a:lnTo>
                  <a:lnTo>
                    <a:pt x="253" y="653"/>
                  </a:lnTo>
                  <a:lnTo>
                    <a:pt x="253" y="661"/>
                  </a:lnTo>
                  <a:lnTo>
                    <a:pt x="253" y="668"/>
                  </a:lnTo>
                  <a:lnTo>
                    <a:pt x="253" y="676"/>
                  </a:lnTo>
                  <a:lnTo>
                    <a:pt x="253" y="683"/>
                  </a:lnTo>
                  <a:lnTo>
                    <a:pt x="253" y="689"/>
                  </a:lnTo>
                  <a:lnTo>
                    <a:pt x="253" y="696"/>
                  </a:lnTo>
                  <a:lnTo>
                    <a:pt x="253" y="702"/>
                  </a:lnTo>
                  <a:lnTo>
                    <a:pt x="253" y="708"/>
                  </a:lnTo>
                  <a:lnTo>
                    <a:pt x="253" y="714"/>
                  </a:lnTo>
                  <a:lnTo>
                    <a:pt x="253" y="719"/>
                  </a:lnTo>
                  <a:lnTo>
                    <a:pt x="253" y="725"/>
                  </a:lnTo>
                  <a:lnTo>
                    <a:pt x="253" y="730"/>
                  </a:lnTo>
                  <a:lnTo>
                    <a:pt x="253" y="734"/>
                  </a:lnTo>
                  <a:lnTo>
                    <a:pt x="253" y="739"/>
                  </a:lnTo>
                  <a:lnTo>
                    <a:pt x="253" y="743"/>
                  </a:lnTo>
                  <a:lnTo>
                    <a:pt x="253" y="747"/>
                  </a:lnTo>
                  <a:lnTo>
                    <a:pt x="253" y="750"/>
                  </a:lnTo>
                  <a:lnTo>
                    <a:pt x="253" y="753"/>
                  </a:lnTo>
                  <a:lnTo>
                    <a:pt x="253" y="756"/>
                  </a:lnTo>
                  <a:lnTo>
                    <a:pt x="253" y="759"/>
                  </a:lnTo>
                  <a:lnTo>
                    <a:pt x="253" y="761"/>
                  </a:lnTo>
                  <a:lnTo>
                    <a:pt x="253" y="763"/>
                  </a:lnTo>
                  <a:lnTo>
                    <a:pt x="253" y="764"/>
                  </a:lnTo>
                  <a:lnTo>
                    <a:pt x="253" y="776"/>
                  </a:lnTo>
                  <a:lnTo>
                    <a:pt x="253" y="786"/>
                  </a:lnTo>
                  <a:lnTo>
                    <a:pt x="252" y="794"/>
                  </a:lnTo>
                  <a:lnTo>
                    <a:pt x="251" y="802"/>
                  </a:lnTo>
                  <a:lnTo>
                    <a:pt x="250" y="808"/>
                  </a:lnTo>
                  <a:lnTo>
                    <a:pt x="248" y="813"/>
                  </a:lnTo>
                  <a:lnTo>
                    <a:pt x="245" y="817"/>
                  </a:lnTo>
                  <a:lnTo>
                    <a:pt x="241" y="820"/>
                  </a:lnTo>
                  <a:lnTo>
                    <a:pt x="236" y="822"/>
                  </a:lnTo>
                  <a:lnTo>
                    <a:pt x="229" y="823"/>
                  </a:lnTo>
                  <a:lnTo>
                    <a:pt x="222" y="824"/>
                  </a:lnTo>
                  <a:lnTo>
                    <a:pt x="200" y="824"/>
                  </a:lnTo>
                  <a:lnTo>
                    <a:pt x="191" y="824"/>
                  </a:lnTo>
                  <a:lnTo>
                    <a:pt x="190" y="824"/>
                  </a:lnTo>
                  <a:lnTo>
                    <a:pt x="186" y="824"/>
                  </a:lnTo>
                  <a:lnTo>
                    <a:pt x="177" y="824"/>
                  </a:lnTo>
                  <a:lnTo>
                    <a:pt x="165" y="824"/>
                  </a:lnTo>
                  <a:lnTo>
                    <a:pt x="151" y="824"/>
                  </a:lnTo>
                  <a:lnTo>
                    <a:pt x="139" y="824"/>
                  </a:lnTo>
                  <a:lnTo>
                    <a:pt x="130" y="824"/>
                  </a:lnTo>
                  <a:lnTo>
                    <a:pt x="126" y="824"/>
                  </a:lnTo>
                  <a:lnTo>
                    <a:pt x="125" y="824"/>
                  </a:lnTo>
                  <a:lnTo>
                    <a:pt x="121" y="824"/>
                  </a:lnTo>
                  <a:lnTo>
                    <a:pt x="115" y="824"/>
                  </a:lnTo>
                  <a:lnTo>
                    <a:pt x="107" y="824"/>
                  </a:lnTo>
                  <a:lnTo>
                    <a:pt x="97" y="824"/>
                  </a:lnTo>
                  <a:lnTo>
                    <a:pt x="86" y="824"/>
                  </a:lnTo>
                  <a:lnTo>
                    <a:pt x="75" y="824"/>
                  </a:lnTo>
                  <a:lnTo>
                    <a:pt x="63" y="824"/>
                  </a:lnTo>
                  <a:lnTo>
                    <a:pt x="51" y="824"/>
                  </a:lnTo>
                  <a:lnTo>
                    <a:pt x="40" y="824"/>
                  </a:lnTo>
                  <a:lnTo>
                    <a:pt x="29" y="824"/>
                  </a:lnTo>
                  <a:lnTo>
                    <a:pt x="20" y="824"/>
                  </a:lnTo>
                  <a:lnTo>
                    <a:pt x="12" y="824"/>
                  </a:lnTo>
                  <a:lnTo>
                    <a:pt x="6" y="824"/>
                  </a:lnTo>
                  <a:lnTo>
                    <a:pt x="2" y="824"/>
                  </a:lnTo>
                  <a:lnTo>
                    <a:pt x="0" y="824"/>
                  </a:lnTo>
                  <a:lnTo>
                    <a:pt x="0" y="828"/>
                  </a:lnTo>
                  <a:lnTo>
                    <a:pt x="0" y="838"/>
                  </a:lnTo>
                  <a:lnTo>
                    <a:pt x="0" y="852"/>
                  </a:lnTo>
                  <a:lnTo>
                    <a:pt x="0" y="865"/>
                  </a:lnTo>
                  <a:lnTo>
                    <a:pt x="0" y="875"/>
                  </a:lnTo>
                  <a:lnTo>
                    <a:pt x="0" y="880"/>
                  </a:lnTo>
                  <a:lnTo>
                    <a:pt x="1" y="880"/>
                  </a:lnTo>
                  <a:lnTo>
                    <a:pt x="4" y="880"/>
                  </a:lnTo>
                  <a:lnTo>
                    <a:pt x="9" y="880"/>
                  </a:lnTo>
                  <a:lnTo>
                    <a:pt x="16" y="880"/>
                  </a:lnTo>
                  <a:lnTo>
                    <a:pt x="24" y="880"/>
                  </a:lnTo>
                  <a:lnTo>
                    <a:pt x="33" y="880"/>
                  </a:lnTo>
                  <a:lnTo>
                    <a:pt x="42" y="880"/>
                  </a:lnTo>
                  <a:lnTo>
                    <a:pt x="53" y="880"/>
                  </a:lnTo>
                  <a:lnTo>
                    <a:pt x="64" y="880"/>
                  </a:lnTo>
                  <a:lnTo>
                    <a:pt x="75" y="880"/>
                  </a:lnTo>
                  <a:lnTo>
                    <a:pt x="86" y="880"/>
                  </a:lnTo>
                  <a:lnTo>
                    <a:pt x="97" y="880"/>
                  </a:lnTo>
                  <a:lnTo>
                    <a:pt x="108" y="880"/>
                  </a:lnTo>
                  <a:lnTo>
                    <a:pt x="118" y="880"/>
                  </a:lnTo>
                  <a:lnTo>
                    <a:pt x="127" y="880"/>
                  </a:lnTo>
                  <a:lnTo>
                    <a:pt x="135" y="880"/>
                  </a:lnTo>
                  <a:lnTo>
                    <a:pt x="141" y="880"/>
                  </a:lnTo>
                  <a:lnTo>
                    <a:pt x="146" y="880"/>
                  </a:lnTo>
                  <a:lnTo>
                    <a:pt x="149" y="880"/>
                  </a:lnTo>
                  <a:lnTo>
                    <a:pt x="150" y="880"/>
                  </a:lnTo>
                  <a:lnTo>
                    <a:pt x="152" y="880"/>
                  </a:lnTo>
                  <a:lnTo>
                    <a:pt x="157" y="880"/>
                  </a:lnTo>
                  <a:lnTo>
                    <a:pt x="164" y="880"/>
                  </a:lnTo>
                  <a:lnTo>
                    <a:pt x="173" y="880"/>
                  </a:lnTo>
                  <a:lnTo>
                    <a:pt x="184" y="880"/>
                  </a:lnTo>
                  <a:lnTo>
                    <a:pt x="196" y="880"/>
                  </a:lnTo>
                  <a:lnTo>
                    <a:pt x="207" y="880"/>
                  </a:lnTo>
                  <a:lnTo>
                    <a:pt x="219" y="880"/>
                  </a:lnTo>
                  <a:lnTo>
                    <a:pt x="230" y="880"/>
                  </a:lnTo>
                  <a:lnTo>
                    <a:pt x="239" y="880"/>
                  </a:lnTo>
                  <a:lnTo>
                    <a:pt x="246" y="880"/>
                  </a:lnTo>
                  <a:lnTo>
                    <a:pt x="251" y="880"/>
                  </a:lnTo>
                  <a:lnTo>
                    <a:pt x="253" y="880"/>
                  </a:lnTo>
                  <a:lnTo>
                    <a:pt x="255" y="880"/>
                  </a:lnTo>
                  <a:lnTo>
                    <a:pt x="262" y="879"/>
                  </a:lnTo>
                  <a:lnTo>
                    <a:pt x="271" y="878"/>
                  </a:lnTo>
                  <a:lnTo>
                    <a:pt x="281" y="874"/>
                  </a:lnTo>
                  <a:lnTo>
                    <a:pt x="290" y="866"/>
                  </a:lnTo>
                  <a:lnTo>
                    <a:pt x="296" y="855"/>
                  </a:lnTo>
                  <a:lnTo>
                    <a:pt x="299" y="844"/>
                  </a:lnTo>
                  <a:lnTo>
                    <a:pt x="300" y="834"/>
                  </a:lnTo>
                  <a:lnTo>
                    <a:pt x="300" y="826"/>
                  </a:lnTo>
                  <a:lnTo>
                    <a:pt x="300" y="824"/>
                  </a:lnTo>
                  <a:lnTo>
                    <a:pt x="300" y="820"/>
                  </a:lnTo>
                  <a:lnTo>
                    <a:pt x="300" y="812"/>
                  </a:lnTo>
                  <a:lnTo>
                    <a:pt x="300" y="800"/>
                  </a:lnTo>
                  <a:lnTo>
                    <a:pt x="300" y="788"/>
                  </a:lnTo>
                  <a:lnTo>
                    <a:pt x="300" y="776"/>
                  </a:lnTo>
                  <a:lnTo>
                    <a:pt x="300" y="768"/>
                  </a:lnTo>
                  <a:lnTo>
                    <a:pt x="300" y="764"/>
                  </a:lnTo>
                  <a:lnTo>
                    <a:pt x="300" y="763"/>
                  </a:lnTo>
                  <a:lnTo>
                    <a:pt x="300" y="759"/>
                  </a:lnTo>
                  <a:lnTo>
                    <a:pt x="300" y="752"/>
                  </a:lnTo>
                  <a:lnTo>
                    <a:pt x="300" y="744"/>
                  </a:lnTo>
                  <a:lnTo>
                    <a:pt x="300" y="734"/>
                  </a:lnTo>
                  <a:lnTo>
                    <a:pt x="300" y="724"/>
                  </a:lnTo>
                  <a:lnTo>
                    <a:pt x="300" y="712"/>
                  </a:lnTo>
                  <a:lnTo>
                    <a:pt x="300" y="701"/>
                  </a:lnTo>
                  <a:lnTo>
                    <a:pt x="300" y="690"/>
                  </a:lnTo>
                  <a:lnTo>
                    <a:pt x="300" y="679"/>
                  </a:lnTo>
                  <a:lnTo>
                    <a:pt x="300" y="669"/>
                  </a:lnTo>
                  <a:lnTo>
                    <a:pt x="300" y="661"/>
                  </a:lnTo>
                  <a:lnTo>
                    <a:pt x="300" y="654"/>
                  </a:lnTo>
                  <a:lnTo>
                    <a:pt x="300" y="650"/>
                  </a:lnTo>
                  <a:lnTo>
                    <a:pt x="300" y="649"/>
                  </a:lnTo>
                  <a:lnTo>
                    <a:pt x="300" y="648"/>
                  </a:lnTo>
                  <a:lnTo>
                    <a:pt x="300" y="646"/>
                  </a:lnTo>
                  <a:lnTo>
                    <a:pt x="300" y="643"/>
                  </a:lnTo>
                  <a:lnTo>
                    <a:pt x="300" y="638"/>
                  </a:lnTo>
                  <a:lnTo>
                    <a:pt x="300" y="633"/>
                  </a:lnTo>
                  <a:lnTo>
                    <a:pt x="300" y="626"/>
                  </a:lnTo>
                  <a:lnTo>
                    <a:pt x="300" y="619"/>
                  </a:lnTo>
                  <a:lnTo>
                    <a:pt x="300" y="611"/>
                  </a:lnTo>
                  <a:lnTo>
                    <a:pt x="300" y="602"/>
                  </a:lnTo>
                  <a:lnTo>
                    <a:pt x="300" y="592"/>
                  </a:lnTo>
                  <a:lnTo>
                    <a:pt x="300" y="582"/>
                  </a:lnTo>
                  <a:lnTo>
                    <a:pt x="300" y="572"/>
                  </a:lnTo>
                  <a:lnTo>
                    <a:pt x="300" y="561"/>
                  </a:lnTo>
                  <a:lnTo>
                    <a:pt x="300" y="550"/>
                  </a:lnTo>
                  <a:lnTo>
                    <a:pt x="300" y="539"/>
                  </a:lnTo>
                  <a:lnTo>
                    <a:pt x="300" y="528"/>
                  </a:lnTo>
                  <a:lnTo>
                    <a:pt x="300" y="517"/>
                  </a:lnTo>
                  <a:lnTo>
                    <a:pt x="300" y="506"/>
                  </a:lnTo>
                  <a:lnTo>
                    <a:pt x="300" y="495"/>
                  </a:lnTo>
                  <a:lnTo>
                    <a:pt x="300" y="485"/>
                  </a:lnTo>
                  <a:lnTo>
                    <a:pt x="300" y="475"/>
                  </a:lnTo>
                  <a:lnTo>
                    <a:pt x="300" y="465"/>
                  </a:lnTo>
                  <a:lnTo>
                    <a:pt x="300" y="456"/>
                  </a:lnTo>
                  <a:lnTo>
                    <a:pt x="300" y="448"/>
                  </a:lnTo>
                  <a:lnTo>
                    <a:pt x="300" y="441"/>
                  </a:lnTo>
                  <a:lnTo>
                    <a:pt x="300" y="434"/>
                  </a:lnTo>
                  <a:lnTo>
                    <a:pt x="300" y="429"/>
                  </a:lnTo>
                  <a:lnTo>
                    <a:pt x="300" y="424"/>
                  </a:lnTo>
                  <a:lnTo>
                    <a:pt x="300" y="421"/>
                  </a:lnTo>
                  <a:lnTo>
                    <a:pt x="300" y="419"/>
                  </a:lnTo>
                  <a:lnTo>
                    <a:pt x="300" y="418"/>
                  </a:lnTo>
                  <a:lnTo>
                    <a:pt x="300" y="417"/>
                  </a:lnTo>
                  <a:lnTo>
                    <a:pt x="300" y="415"/>
                  </a:lnTo>
                  <a:lnTo>
                    <a:pt x="300" y="412"/>
                  </a:lnTo>
                  <a:lnTo>
                    <a:pt x="300" y="408"/>
                  </a:lnTo>
                  <a:lnTo>
                    <a:pt x="300" y="402"/>
                  </a:lnTo>
                  <a:lnTo>
                    <a:pt x="300" y="395"/>
                  </a:lnTo>
                  <a:lnTo>
                    <a:pt x="300" y="388"/>
                  </a:lnTo>
                  <a:lnTo>
                    <a:pt x="300" y="380"/>
                  </a:lnTo>
                  <a:lnTo>
                    <a:pt x="300" y="371"/>
                  </a:lnTo>
                  <a:lnTo>
                    <a:pt x="300" y="362"/>
                  </a:lnTo>
                  <a:lnTo>
                    <a:pt x="300" y="352"/>
                  </a:lnTo>
                  <a:lnTo>
                    <a:pt x="300" y="341"/>
                  </a:lnTo>
                  <a:lnTo>
                    <a:pt x="300" y="330"/>
                  </a:lnTo>
                  <a:lnTo>
                    <a:pt x="300" y="319"/>
                  </a:lnTo>
                  <a:lnTo>
                    <a:pt x="300" y="308"/>
                  </a:lnTo>
                  <a:lnTo>
                    <a:pt x="300" y="297"/>
                  </a:lnTo>
                  <a:lnTo>
                    <a:pt x="300" y="286"/>
                  </a:lnTo>
                  <a:lnTo>
                    <a:pt x="300" y="275"/>
                  </a:lnTo>
                  <a:lnTo>
                    <a:pt x="300" y="264"/>
                  </a:lnTo>
                  <a:lnTo>
                    <a:pt x="300" y="254"/>
                  </a:lnTo>
                  <a:lnTo>
                    <a:pt x="300" y="244"/>
                  </a:lnTo>
                  <a:lnTo>
                    <a:pt x="300" y="234"/>
                  </a:lnTo>
                  <a:lnTo>
                    <a:pt x="300" y="226"/>
                  </a:lnTo>
                  <a:lnTo>
                    <a:pt x="300" y="217"/>
                  </a:lnTo>
                  <a:lnTo>
                    <a:pt x="300" y="210"/>
                  </a:lnTo>
                  <a:lnTo>
                    <a:pt x="300" y="203"/>
                  </a:lnTo>
                  <a:lnTo>
                    <a:pt x="300" y="198"/>
                  </a:lnTo>
                  <a:lnTo>
                    <a:pt x="300" y="193"/>
                  </a:lnTo>
                  <a:lnTo>
                    <a:pt x="300" y="190"/>
                  </a:lnTo>
                  <a:lnTo>
                    <a:pt x="300" y="188"/>
                  </a:lnTo>
                  <a:lnTo>
                    <a:pt x="300" y="187"/>
                  </a:lnTo>
                  <a:lnTo>
                    <a:pt x="300" y="186"/>
                  </a:lnTo>
                  <a:lnTo>
                    <a:pt x="300" y="184"/>
                  </a:lnTo>
                  <a:lnTo>
                    <a:pt x="300" y="180"/>
                  </a:lnTo>
                  <a:lnTo>
                    <a:pt x="300" y="174"/>
                  </a:lnTo>
                  <a:lnTo>
                    <a:pt x="300" y="168"/>
                  </a:lnTo>
                  <a:lnTo>
                    <a:pt x="300" y="160"/>
                  </a:lnTo>
                  <a:lnTo>
                    <a:pt x="300" y="151"/>
                  </a:lnTo>
                  <a:lnTo>
                    <a:pt x="300" y="142"/>
                  </a:lnTo>
                  <a:lnTo>
                    <a:pt x="300" y="132"/>
                  </a:lnTo>
                  <a:lnTo>
                    <a:pt x="300" y="121"/>
                  </a:lnTo>
                  <a:lnTo>
                    <a:pt x="300" y="110"/>
                  </a:lnTo>
                  <a:lnTo>
                    <a:pt x="300" y="99"/>
                  </a:lnTo>
                  <a:lnTo>
                    <a:pt x="300" y="88"/>
                  </a:lnTo>
                  <a:lnTo>
                    <a:pt x="300" y="77"/>
                  </a:lnTo>
                  <a:lnTo>
                    <a:pt x="300" y="66"/>
                  </a:lnTo>
                  <a:lnTo>
                    <a:pt x="300" y="55"/>
                  </a:lnTo>
                  <a:lnTo>
                    <a:pt x="300" y="45"/>
                  </a:lnTo>
                  <a:lnTo>
                    <a:pt x="300" y="36"/>
                  </a:lnTo>
                  <a:lnTo>
                    <a:pt x="300" y="27"/>
                  </a:lnTo>
                  <a:lnTo>
                    <a:pt x="300" y="19"/>
                  </a:lnTo>
                  <a:lnTo>
                    <a:pt x="300" y="13"/>
                  </a:lnTo>
                  <a:lnTo>
                    <a:pt x="300" y="7"/>
                  </a:lnTo>
                  <a:lnTo>
                    <a:pt x="300" y="3"/>
                  </a:lnTo>
                  <a:lnTo>
                    <a:pt x="300" y="1"/>
                  </a:lnTo>
                  <a:lnTo>
                    <a:pt x="300" y="0"/>
                  </a:lnTo>
                </a:path>
              </a:pathLst>
            </a:custGeom>
            <a:gradFill rotWithShape="0">
              <a:gsLst>
                <a:gs pos="0">
                  <a:srgbClr val="0000FF"/>
                </a:gs>
                <a:gs pos="100000">
                  <a:srgbClr val="FFFFFF"/>
                </a:gs>
              </a:gsLst>
              <a:lin ang="540000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GB" sz="1350"/>
            </a:p>
          </p:txBody>
        </p:sp>
        <p:sp>
          <p:nvSpPr>
            <p:cNvPr id="26651" name="Freeform 28"/>
            <p:cNvSpPr>
              <a:spLocks/>
            </p:cNvSpPr>
            <p:nvPr/>
          </p:nvSpPr>
          <p:spPr bwMode="auto">
            <a:xfrm>
              <a:off x="8170864" y="3484564"/>
              <a:ext cx="477837" cy="1398587"/>
            </a:xfrm>
            <a:custGeom>
              <a:avLst/>
              <a:gdLst>
                <a:gd name="T0" fmla="*/ 640119018 w 301"/>
                <a:gd name="T1" fmla="*/ 0 h 881"/>
                <a:gd name="T2" fmla="*/ 640119018 w 301"/>
                <a:gd name="T3" fmla="*/ 12599983 h 881"/>
                <a:gd name="T4" fmla="*/ 640119018 w 301"/>
                <a:gd name="T5" fmla="*/ 55443418 h 881"/>
                <a:gd name="T6" fmla="*/ 640119018 w 301"/>
                <a:gd name="T7" fmla="*/ 126007767 h 881"/>
                <a:gd name="T8" fmla="*/ 640119018 w 301"/>
                <a:gd name="T9" fmla="*/ 219252722 h 881"/>
                <a:gd name="T10" fmla="*/ 640119018 w 301"/>
                <a:gd name="T11" fmla="*/ 335179868 h 881"/>
                <a:gd name="T12" fmla="*/ 640119018 w 301"/>
                <a:gd name="T13" fmla="*/ 466227946 h 881"/>
                <a:gd name="T14" fmla="*/ 640119018 w 301"/>
                <a:gd name="T15" fmla="*/ 609877594 h 881"/>
                <a:gd name="T16" fmla="*/ 640119018 w 301"/>
                <a:gd name="T17" fmla="*/ 761086915 h 881"/>
                <a:gd name="T18" fmla="*/ 637598070 w 301"/>
                <a:gd name="T19" fmla="*/ 919855909 h 881"/>
                <a:gd name="T20" fmla="*/ 637598070 w 301"/>
                <a:gd name="T21" fmla="*/ 1078626489 h 881"/>
                <a:gd name="T22" fmla="*/ 637598070 w 301"/>
                <a:gd name="T23" fmla="*/ 1234876121 h 881"/>
                <a:gd name="T24" fmla="*/ 637598070 w 301"/>
                <a:gd name="T25" fmla="*/ 1383564493 h 881"/>
                <a:gd name="T26" fmla="*/ 637598070 w 301"/>
                <a:gd name="T27" fmla="*/ 1522173831 h 881"/>
                <a:gd name="T28" fmla="*/ 637598070 w 301"/>
                <a:gd name="T29" fmla="*/ 1645660649 h 881"/>
                <a:gd name="T30" fmla="*/ 637598070 w 301"/>
                <a:gd name="T31" fmla="*/ 1754028123 h 881"/>
                <a:gd name="T32" fmla="*/ 637598070 w 301"/>
                <a:gd name="T33" fmla="*/ 1839713405 h 881"/>
                <a:gd name="T34" fmla="*/ 637598070 w 301"/>
                <a:gd name="T35" fmla="*/ 1897676184 h 881"/>
                <a:gd name="T36" fmla="*/ 637598070 w 301"/>
                <a:gd name="T37" fmla="*/ 1925398687 h 881"/>
                <a:gd name="T38" fmla="*/ 624998096 w 301"/>
                <a:gd name="T39" fmla="*/ 2048885505 h 881"/>
                <a:gd name="T40" fmla="*/ 559474102 w 301"/>
                <a:gd name="T41" fmla="*/ 2076608008 h 881"/>
                <a:gd name="T42" fmla="*/ 446066396 w 301"/>
                <a:gd name="T43" fmla="*/ 2076608008 h 881"/>
                <a:gd name="T44" fmla="*/ 317539355 w 301"/>
                <a:gd name="T45" fmla="*/ 2076608008 h 881"/>
                <a:gd name="T46" fmla="*/ 216733211 w 301"/>
                <a:gd name="T47" fmla="*/ 2076608008 h 881"/>
                <a:gd name="T48" fmla="*/ 50403072 w 301"/>
                <a:gd name="T49" fmla="*/ 2076608008 h 881"/>
                <a:gd name="T50" fmla="*/ 0 w 301"/>
                <a:gd name="T51" fmla="*/ 2086688629 h 881"/>
                <a:gd name="T52" fmla="*/ 0 w 301"/>
                <a:gd name="T53" fmla="*/ 2147483646 h 881"/>
                <a:gd name="T54" fmla="*/ 83164275 w 301"/>
                <a:gd name="T55" fmla="*/ 2147483646 h 881"/>
                <a:gd name="T56" fmla="*/ 244454107 w 301"/>
                <a:gd name="T57" fmla="*/ 2147483646 h 881"/>
                <a:gd name="T58" fmla="*/ 367942427 w 301"/>
                <a:gd name="T59" fmla="*/ 2147483646 h 881"/>
                <a:gd name="T60" fmla="*/ 413305193 w 301"/>
                <a:gd name="T61" fmla="*/ 2147483646 h 881"/>
                <a:gd name="T62" fmla="*/ 579635331 w 301"/>
                <a:gd name="T63" fmla="*/ 2147483646 h 881"/>
                <a:gd name="T64" fmla="*/ 642638378 w 301"/>
                <a:gd name="T65" fmla="*/ 2147483646 h 881"/>
                <a:gd name="T66" fmla="*/ 745965469 w 301"/>
                <a:gd name="T67" fmla="*/ 2147483646 h 881"/>
                <a:gd name="T68" fmla="*/ 756046084 w 301"/>
                <a:gd name="T69" fmla="*/ 2066527386 h 881"/>
                <a:gd name="T70" fmla="*/ 756046084 w 301"/>
                <a:gd name="T71" fmla="*/ 1925398687 h 881"/>
                <a:gd name="T72" fmla="*/ 756046084 w 301"/>
                <a:gd name="T73" fmla="*/ 1849794026 h 881"/>
                <a:gd name="T74" fmla="*/ 756046084 w 301"/>
                <a:gd name="T75" fmla="*/ 1685983135 h 881"/>
                <a:gd name="T76" fmla="*/ 756046084 w 301"/>
                <a:gd name="T77" fmla="*/ 1633060666 h 881"/>
                <a:gd name="T78" fmla="*/ 756046084 w 301"/>
                <a:gd name="T79" fmla="*/ 1559975367 h 881"/>
                <a:gd name="T80" fmla="*/ 756046084 w 301"/>
                <a:gd name="T81" fmla="*/ 1413806357 h 881"/>
                <a:gd name="T82" fmla="*/ 756046084 w 301"/>
                <a:gd name="T83" fmla="*/ 1247476104 h 881"/>
                <a:gd name="T84" fmla="*/ 756046084 w 301"/>
                <a:gd name="T85" fmla="*/ 1111387715 h 881"/>
                <a:gd name="T86" fmla="*/ 756046084 w 301"/>
                <a:gd name="T87" fmla="*/ 1053424936 h 881"/>
                <a:gd name="T88" fmla="*/ 756046084 w 301"/>
                <a:gd name="T89" fmla="*/ 1013102450 h 881"/>
                <a:gd name="T90" fmla="*/ 756046084 w 301"/>
                <a:gd name="T91" fmla="*/ 887094683 h 881"/>
                <a:gd name="T92" fmla="*/ 756046084 w 301"/>
                <a:gd name="T93" fmla="*/ 720764430 h 881"/>
                <a:gd name="T94" fmla="*/ 756046084 w 301"/>
                <a:gd name="T95" fmla="*/ 569555109 h 881"/>
                <a:gd name="T96" fmla="*/ 756046084 w 301"/>
                <a:gd name="T97" fmla="*/ 478829516 h 881"/>
                <a:gd name="T98" fmla="*/ 756046084 w 301"/>
                <a:gd name="T99" fmla="*/ 453627963 h 881"/>
                <a:gd name="T100" fmla="*/ 756046084 w 301"/>
                <a:gd name="T101" fmla="*/ 332660506 h 881"/>
                <a:gd name="T102" fmla="*/ 756046084 w 301"/>
                <a:gd name="T103" fmla="*/ 166330253 h 881"/>
                <a:gd name="T104" fmla="*/ 756046084 w 301"/>
                <a:gd name="T105" fmla="*/ 32761226 h 881"/>
                <a:gd name="T106" fmla="*/ 756046084 w 301"/>
                <a:gd name="T107" fmla="*/ 0 h 8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01"/>
                <a:gd name="T163" fmla="*/ 0 h 881"/>
                <a:gd name="T164" fmla="*/ 301 w 301"/>
                <a:gd name="T165" fmla="*/ 881 h 88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01" h="881">
                  <a:moveTo>
                    <a:pt x="300" y="0"/>
                  </a:moveTo>
                  <a:lnTo>
                    <a:pt x="295" y="0"/>
                  </a:lnTo>
                  <a:lnTo>
                    <a:pt x="284" y="0"/>
                  </a:lnTo>
                  <a:lnTo>
                    <a:pt x="270" y="0"/>
                  </a:lnTo>
                  <a:lnTo>
                    <a:pt x="259" y="0"/>
                  </a:lnTo>
                  <a:lnTo>
                    <a:pt x="254" y="0"/>
                  </a:lnTo>
                  <a:lnTo>
                    <a:pt x="254" y="1"/>
                  </a:lnTo>
                  <a:lnTo>
                    <a:pt x="254" y="2"/>
                  </a:lnTo>
                  <a:lnTo>
                    <a:pt x="254" y="3"/>
                  </a:lnTo>
                  <a:lnTo>
                    <a:pt x="254" y="5"/>
                  </a:lnTo>
                  <a:lnTo>
                    <a:pt x="254" y="7"/>
                  </a:lnTo>
                  <a:lnTo>
                    <a:pt x="254" y="9"/>
                  </a:lnTo>
                  <a:lnTo>
                    <a:pt x="254" y="12"/>
                  </a:lnTo>
                  <a:lnTo>
                    <a:pt x="254" y="15"/>
                  </a:lnTo>
                  <a:lnTo>
                    <a:pt x="254" y="18"/>
                  </a:lnTo>
                  <a:lnTo>
                    <a:pt x="254" y="22"/>
                  </a:lnTo>
                  <a:lnTo>
                    <a:pt x="254" y="26"/>
                  </a:lnTo>
                  <a:lnTo>
                    <a:pt x="254" y="30"/>
                  </a:lnTo>
                  <a:lnTo>
                    <a:pt x="254" y="34"/>
                  </a:lnTo>
                  <a:lnTo>
                    <a:pt x="254" y="39"/>
                  </a:lnTo>
                  <a:lnTo>
                    <a:pt x="254" y="44"/>
                  </a:lnTo>
                  <a:lnTo>
                    <a:pt x="254" y="50"/>
                  </a:lnTo>
                  <a:lnTo>
                    <a:pt x="254" y="55"/>
                  </a:lnTo>
                  <a:lnTo>
                    <a:pt x="254" y="61"/>
                  </a:lnTo>
                  <a:lnTo>
                    <a:pt x="254" y="67"/>
                  </a:lnTo>
                  <a:lnTo>
                    <a:pt x="254" y="74"/>
                  </a:lnTo>
                  <a:lnTo>
                    <a:pt x="254" y="80"/>
                  </a:lnTo>
                  <a:lnTo>
                    <a:pt x="254" y="87"/>
                  </a:lnTo>
                  <a:lnTo>
                    <a:pt x="254" y="94"/>
                  </a:lnTo>
                  <a:lnTo>
                    <a:pt x="254" y="102"/>
                  </a:lnTo>
                  <a:lnTo>
                    <a:pt x="254" y="109"/>
                  </a:lnTo>
                  <a:lnTo>
                    <a:pt x="254" y="117"/>
                  </a:lnTo>
                  <a:lnTo>
                    <a:pt x="254" y="125"/>
                  </a:lnTo>
                  <a:lnTo>
                    <a:pt x="254" y="133"/>
                  </a:lnTo>
                  <a:lnTo>
                    <a:pt x="254" y="141"/>
                  </a:lnTo>
                  <a:lnTo>
                    <a:pt x="254" y="149"/>
                  </a:lnTo>
                  <a:lnTo>
                    <a:pt x="254" y="158"/>
                  </a:lnTo>
                  <a:lnTo>
                    <a:pt x="254" y="167"/>
                  </a:lnTo>
                  <a:lnTo>
                    <a:pt x="254" y="176"/>
                  </a:lnTo>
                  <a:lnTo>
                    <a:pt x="254" y="185"/>
                  </a:lnTo>
                  <a:lnTo>
                    <a:pt x="254" y="194"/>
                  </a:lnTo>
                  <a:lnTo>
                    <a:pt x="254" y="203"/>
                  </a:lnTo>
                  <a:lnTo>
                    <a:pt x="254" y="213"/>
                  </a:lnTo>
                  <a:lnTo>
                    <a:pt x="254" y="222"/>
                  </a:lnTo>
                  <a:lnTo>
                    <a:pt x="254" y="232"/>
                  </a:lnTo>
                  <a:lnTo>
                    <a:pt x="254" y="242"/>
                  </a:lnTo>
                  <a:lnTo>
                    <a:pt x="254" y="252"/>
                  </a:lnTo>
                  <a:lnTo>
                    <a:pt x="254" y="262"/>
                  </a:lnTo>
                  <a:lnTo>
                    <a:pt x="254" y="272"/>
                  </a:lnTo>
                  <a:lnTo>
                    <a:pt x="254" y="282"/>
                  </a:lnTo>
                  <a:lnTo>
                    <a:pt x="254" y="292"/>
                  </a:lnTo>
                  <a:lnTo>
                    <a:pt x="254" y="302"/>
                  </a:lnTo>
                  <a:lnTo>
                    <a:pt x="254" y="313"/>
                  </a:lnTo>
                  <a:lnTo>
                    <a:pt x="254" y="323"/>
                  </a:lnTo>
                  <a:lnTo>
                    <a:pt x="254" y="333"/>
                  </a:lnTo>
                  <a:lnTo>
                    <a:pt x="254" y="344"/>
                  </a:lnTo>
                  <a:lnTo>
                    <a:pt x="253" y="354"/>
                  </a:lnTo>
                  <a:lnTo>
                    <a:pt x="253" y="365"/>
                  </a:lnTo>
                  <a:lnTo>
                    <a:pt x="253" y="375"/>
                  </a:lnTo>
                  <a:lnTo>
                    <a:pt x="253" y="386"/>
                  </a:lnTo>
                  <a:lnTo>
                    <a:pt x="253" y="396"/>
                  </a:lnTo>
                  <a:lnTo>
                    <a:pt x="253" y="407"/>
                  </a:lnTo>
                  <a:lnTo>
                    <a:pt x="253" y="417"/>
                  </a:lnTo>
                  <a:lnTo>
                    <a:pt x="253" y="428"/>
                  </a:lnTo>
                  <a:lnTo>
                    <a:pt x="253" y="438"/>
                  </a:lnTo>
                  <a:lnTo>
                    <a:pt x="253" y="449"/>
                  </a:lnTo>
                  <a:lnTo>
                    <a:pt x="253" y="459"/>
                  </a:lnTo>
                  <a:lnTo>
                    <a:pt x="253" y="469"/>
                  </a:lnTo>
                  <a:lnTo>
                    <a:pt x="253" y="479"/>
                  </a:lnTo>
                  <a:lnTo>
                    <a:pt x="253" y="490"/>
                  </a:lnTo>
                  <a:lnTo>
                    <a:pt x="253" y="500"/>
                  </a:lnTo>
                  <a:lnTo>
                    <a:pt x="253" y="510"/>
                  </a:lnTo>
                  <a:lnTo>
                    <a:pt x="253" y="520"/>
                  </a:lnTo>
                  <a:lnTo>
                    <a:pt x="253" y="529"/>
                  </a:lnTo>
                  <a:lnTo>
                    <a:pt x="253" y="539"/>
                  </a:lnTo>
                  <a:lnTo>
                    <a:pt x="253" y="549"/>
                  </a:lnTo>
                  <a:lnTo>
                    <a:pt x="253" y="558"/>
                  </a:lnTo>
                  <a:lnTo>
                    <a:pt x="253" y="568"/>
                  </a:lnTo>
                  <a:lnTo>
                    <a:pt x="253" y="577"/>
                  </a:lnTo>
                  <a:lnTo>
                    <a:pt x="253" y="586"/>
                  </a:lnTo>
                  <a:lnTo>
                    <a:pt x="253" y="595"/>
                  </a:lnTo>
                  <a:lnTo>
                    <a:pt x="253" y="604"/>
                  </a:lnTo>
                  <a:lnTo>
                    <a:pt x="253" y="613"/>
                  </a:lnTo>
                  <a:lnTo>
                    <a:pt x="253" y="621"/>
                  </a:lnTo>
                  <a:lnTo>
                    <a:pt x="253" y="629"/>
                  </a:lnTo>
                  <a:lnTo>
                    <a:pt x="253" y="638"/>
                  </a:lnTo>
                  <a:lnTo>
                    <a:pt x="253" y="646"/>
                  </a:lnTo>
                  <a:lnTo>
                    <a:pt x="253" y="653"/>
                  </a:lnTo>
                  <a:lnTo>
                    <a:pt x="253" y="661"/>
                  </a:lnTo>
                  <a:lnTo>
                    <a:pt x="253" y="668"/>
                  </a:lnTo>
                  <a:lnTo>
                    <a:pt x="253" y="676"/>
                  </a:lnTo>
                  <a:lnTo>
                    <a:pt x="253" y="683"/>
                  </a:lnTo>
                  <a:lnTo>
                    <a:pt x="253" y="689"/>
                  </a:lnTo>
                  <a:lnTo>
                    <a:pt x="253" y="696"/>
                  </a:lnTo>
                  <a:lnTo>
                    <a:pt x="253" y="702"/>
                  </a:lnTo>
                  <a:lnTo>
                    <a:pt x="253" y="708"/>
                  </a:lnTo>
                  <a:lnTo>
                    <a:pt x="253" y="714"/>
                  </a:lnTo>
                  <a:lnTo>
                    <a:pt x="253" y="719"/>
                  </a:lnTo>
                  <a:lnTo>
                    <a:pt x="253" y="725"/>
                  </a:lnTo>
                  <a:lnTo>
                    <a:pt x="253" y="730"/>
                  </a:lnTo>
                  <a:lnTo>
                    <a:pt x="253" y="734"/>
                  </a:lnTo>
                  <a:lnTo>
                    <a:pt x="253" y="739"/>
                  </a:lnTo>
                  <a:lnTo>
                    <a:pt x="253" y="743"/>
                  </a:lnTo>
                  <a:lnTo>
                    <a:pt x="253" y="747"/>
                  </a:lnTo>
                  <a:lnTo>
                    <a:pt x="253" y="750"/>
                  </a:lnTo>
                  <a:lnTo>
                    <a:pt x="253" y="753"/>
                  </a:lnTo>
                  <a:lnTo>
                    <a:pt x="253" y="756"/>
                  </a:lnTo>
                  <a:lnTo>
                    <a:pt x="253" y="759"/>
                  </a:lnTo>
                  <a:lnTo>
                    <a:pt x="253" y="761"/>
                  </a:lnTo>
                  <a:lnTo>
                    <a:pt x="253" y="763"/>
                  </a:lnTo>
                  <a:lnTo>
                    <a:pt x="253" y="764"/>
                  </a:lnTo>
                  <a:lnTo>
                    <a:pt x="253" y="776"/>
                  </a:lnTo>
                  <a:lnTo>
                    <a:pt x="253" y="786"/>
                  </a:lnTo>
                  <a:lnTo>
                    <a:pt x="252" y="794"/>
                  </a:lnTo>
                  <a:lnTo>
                    <a:pt x="251" y="802"/>
                  </a:lnTo>
                  <a:lnTo>
                    <a:pt x="250" y="808"/>
                  </a:lnTo>
                  <a:lnTo>
                    <a:pt x="248" y="813"/>
                  </a:lnTo>
                  <a:lnTo>
                    <a:pt x="245" y="817"/>
                  </a:lnTo>
                  <a:lnTo>
                    <a:pt x="241" y="820"/>
                  </a:lnTo>
                  <a:lnTo>
                    <a:pt x="236" y="822"/>
                  </a:lnTo>
                  <a:lnTo>
                    <a:pt x="229" y="823"/>
                  </a:lnTo>
                  <a:lnTo>
                    <a:pt x="222" y="824"/>
                  </a:lnTo>
                  <a:lnTo>
                    <a:pt x="200" y="824"/>
                  </a:lnTo>
                  <a:lnTo>
                    <a:pt x="191" y="824"/>
                  </a:lnTo>
                  <a:lnTo>
                    <a:pt x="190" y="824"/>
                  </a:lnTo>
                  <a:lnTo>
                    <a:pt x="186" y="824"/>
                  </a:lnTo>
                  <a:lnTo>
                    <a:pt x="177" y="824"/>
                  </a:lnTo>
                  <a:lnTo>
                    <a:pt x="165" y="824"/>
                  </a:lnTo>
                  <a:lnTo>
                    <a:pt x="151" y="824"/>
                  </a:lnTo>
                  <a:lnTo>
                    <a:pt x="139" y="824"/>
                  </a:lnTo>
                  <a:lnTo>
                    <a:pt x="130" y="824"/>
                  </a:lnTo>
                  <a:lnTo>
                    <a:pt x="126" y="824"/>
                  </a:lnTo>
                  <a:lnTo>
                    <a:pt x="125" y="824"/>
                  </a:lnTo>
                  <a:lnTo>
                    <a:pt x="121" y="824"/>
                  </a:lnTo>
                  <a:lnTo>
                    <a:pt x="115" y="824"/>
                  </a:lnTo>
                  <a:lnTo>
                    <a:pt x="107" y="824"/>
                  </a:lnTo>
                  <a:lnTo>
                    <a:pt x="97" y="824"/>
                  </a:lnTo>
                  <a:lnTo>
                    <a:pt x="86" y="824"/>
                  </a:lnTo>
                  <a:lnTo>
                    <a:pt x="75" y="824"/>
                  </a:lnTo>
                  <a:lnTo>
                    <a:pt x="63" y="824"/>
                  </a:lnTo>
                  <a:lnTo>
                    <a:pt x="51" y="824"/>
                  </a:lnTo>
                  <a:lnTo>
                    <a:pt x="40" y="824"/>
                  </a:lnTo>
                  <a:lnTo>
                    <a:pt x="29" y="824"/>
                  </a:lnTo>
                  <a:lnTo>
                    <a:pt x="20" y="824"/>
                  </a:lnTo>
                  <a:lnTo>
                    <a:pt x="12" y="824"/>
                  </a:lnTo>
                  <a:lnTo>
                    <a:pt x="6" y="824"/>
                  </a:lnTo>
                  <a:lnTo>
                    <a:pt x="2" y="824"/>
                  </a:lnTo>
                  <a:lnTo>
                    <a:pt x="0" y="824"/>
                  </a:lnTo>
                  <a:lnTo>
                    <a:pt x="0" y="828"/>
                  </a:lnTo>
                  <a:lnTo>
                    <a:pt x="0" y="838"/>
                  </a:lnTo>
                  <a:lnTo>
                    <a:pt x="0" y="852"/>
                  </a:lnTo>
                  <a:lnTo>
                    <a:pt x="0" y="865"/>
                  </a:lnTo>
                  <a:lnTo>
                    <a:pt x="0" y="875"/>
                  </a:lnTo>
                  <a:lnTo>
                    <a:pt x="0" y="880"/>
                  </a:lnTo>
                  <a:lnTo>
                    <a:pt x="1" y="880"/>
                  </a:lnTo>
                  <a:lnTo>
                    <a:pt x="4" y="880"/>
                  </a:lnTo>
                  <a:lnTo>
                    <a:pt x="9" y="880"/>
                  </a:lnTo>
                  <a:lnTo>
                    <a:pt x="16" y="880"/>
                  </a:lnTo>
                  <a:lnTo>
                    <a:pt x="24" y="880"/>
                  </a:lnTo>
                  <a:lnTo>
                    <a:pt x="33" y="880"/>
                  </a:lnTo>
                  <a:lnTo>
                    <a:pt x="42" y="880"/>
                  </a:lnTo>
                  <a:lnTo>
                    <a:pt x="53" y="880"/>
                  </a:lnTo>
                  <a:lnTo>
                    <a:pt x="64" y="880"/>
                  </a:lnTo>
                  <a:lnTo>
                    <a:pt x="75" y="880"/>
                  </a:lnTo>
                  <a:lnTo>
                    <a:pt x="86" y="880"/>
                  </a:lnTo>
                  <a:lnTo>
                    <a:pt x="97" y="880"/>
                  </a:lnTo>
                  <a:lnTo>
                    <a:pt x="108" y="880"/>
                  </a:lnTo>
                  <a:lnTo>
                    <a:pt x="118" y="880"/>
                  </a:lnTo>
                  <a:lnTo>
                    <a:pt x="127" y="880"/>
                  </a:lnTo>
                  <a:lnTo>
                    <a:pt x="135" y="880"/>
                  </a:lnTo>
                  <a:lnTo>
                    <a:pt x="141" y="880"/>
                  </a:lnTo>
                  <a:lnTo>
                    <a:pt x="146" y="880"/>
                  </a:lnTo>
                  <a:lnTo>
                    <a:pt x="149" y="880"/>
                  </a:lnTo>
                  <a:lnTo>
                    <a:pt x="150" y="880"/>
                  </a:lnTo>
                  <a:lnTo>
                    <a:pt x="152" y="880"/>
                  </a:lnTo>
                  <a:lnTo>
                    <a:pt x="157" y="880"/>
                  </a:lnTo>
                  <a:lnTo>
                    <a:pt x="164" y="880"/>
                  </a:lnTo>
                  <a:lnTo>
                    <a:pt x="173" y="880"/>
                  </a:lnTo>
                  <a:lnTo>
                    <a:pt x="184" y="880"/>
                  </a:lnTo>
                  <a:lnTo>
                    <a:pt x="196" y="880"/>
                  </a:lnTo>
                  <a:lnTo>
                    <a:pt x="207" y="880"/>
                  </a:lnTo>
                  <a:lnTo>
                    <a:pt x="219" y="880"/>
                  </a:lnTo>
                  <a:lnTo>
                    <a:pt x="230" y="880"/>
                  </a:lnTo>
                  <a:lnTo>
                    <a:pt x="239" y="880"/>
                  </a:lnTo>
                  <a:lnTo>
                    <a:pt x="246" y="880"/>
                  </a:lnTo>
                  <a:lnTo>
                    <a:pt x="251" y="880"/>
                  </a:lnTo>
                  <a:lnTo>
                    <a:pt x="253" y="880"/>
                  </a:lnTo>
                  <a:lnTo>
                    <a:pt x="255" y="880"/>
                  </a:lnTo>
                  <a:lnTo>
                    <a:pt x="262" y="879"/>
                  </a:lnTo>
                  <a:lnTo>
                    <a:pt x="271" y="878"/>
                  </a:lnTo>
                  <a:lnTo>
                    <a:pt x="281" y="874"/>
                  </a:lnTo>
                  <a:lnTo>
                    <a:pt x="290" y="866"/>
                  </a:lnTo>
                  <a:lnTo>
                    <a:pt x="296" y="855"/>
                  </a:lnTo>
                  <a:lnTo>
                    <a:pt x="299" y="844"/>
                  </a:lnTo>
                  <a:lnTo>
                    <a:pt x="300" y="834"/>
                  </a:lnTo>
                  <a:lnTo>
                    <a:pt x="300" y="826"/>
                  </a:lnTo>
                  <a:lnTo>
                    <a:pt x="300" y="824"/>
                  </a:lnTo>
                  <a:lnTo>
                    <a:pt x="300" y="820"/>
                  </a:lnTo>
                  <a:lnTo>
                    <a:pt x="300" y="812"/>
                  </a:lnTo>
                  <a:lnTo>
                    <a:pt x="300" y="800"/>
                  </a:lnTo>
                  <a:lnTo>
                    <a:pt x="300" y="788"/>
                  </a:lnTo>
                  <a:lnTo>
                    <a:pt x="300" y="776"/>
                  </a:lnTo>
                  <a:lnTo>
                    <a:pt x="300" y="768"/>
                  </a:lnTo>
                  <a:lnTo>
                    <a:pt x="300" y="764"/>
                  </a:lnTo>
                  <a:lnTo>
                    <a:pt x="300" y="763"/>
                  </a:lnTo>
                  <a:lnTo>
                    <a:pt x="300" y="759"/>
                  </a:lnTo>
                  <a:lnTo>
                    <a:pt x="300" y="752"/>
                  </a:lnTo>
                  <a:lnTo>
                    <a:pt x="300" y="744"/>
                  </a:lnTo>
                  <a:lnTo>
                    <a:pt x="300" y="734"/>
                  </a:lnTo>
                  <a:lnTo>
                    <a:pt x="300" y="724"/>
                  </a:lnTo>
                  <a:lnTo>
                    <a:pt x="300" y="712"/>
                  </a:lnTo>
                  <a:lnTo>
                    <a:pt x="300" y="701"/>
                  </a:lnTo>
                  <a:lnTo>
                    <a:pt x="300" y="690"/>
                  </a:lnTo>
                  <a:lnTo>
                    <a:pt x="300" y="679"/>
                  </a:lnTo>
                  <a:lnTo>
                    <a:pt x="300" y="669"/>
                  </a:lnTo>
                  <a:lnTo>
                    <a:pt x="300" y="661"/>
                  </a:lnTo>
                  <a:lnTo>
                    <a:pt x="300" y="654"/>
                  </a:lnTo>
                  <a:lnTo>
                    <a:pt x="300" y="650"/>
                  </a:lnTo>
                  <a:lnTo>
                    <a:pt x="300" y="649"/>
                  </a:lnTo>
                  <a:lnTo>
                    <a:pt x="300" y="648"/>
                  </a:lnTo>
                  <a:lnTo>
                    <a:pt x="300" y="646"/>
                  </a:lnTo>
                  <a:lnTo>
                    <a:pt x="300" y="643"/>
                  </a:lnTo>
                  <a:lnTo>
                    <a:pt x="300" y="638"/>
                  </a:lnTo>
                  <a:lnTo>
                    <a:pt x="300" y="633"/>
                  </a:lnTo>
                  <a:lnTo>
                    <a:pt x="300" y="626"/>
                  </a:lnTo>
                  <a:lnTo>
                    <a:pt x="300" y="619"/>
                  </a:lnTo>
                  <a:lnTo>
                    <a:pt x="300" y="611"/>
                  </a:lnTo>
                  <a:lnTo>
                    <a:pt x="300" y="602"/>
                  </a:lnTo>
                  <a:lnTo>
                    <a:pt x="300" y="592"/>
                  </a:lnTo>
                  <a:lnTo>
                    <a:pt x="300" y="582"/>
                  </a:lnTo>
                  <a:lnTo>
                    <a:pt x="300" y="572"/>
                  </a:lnTo>
                  <a:lnTo>
                    <a:pt x="300" y="561"/>
                  </a:lnTo>
                  <a:lnTo>
                    <a:pt x="300" y="550"/>
                  </a:lnTo>
                  <a:lnTo>
                    <a:pt x="300" y="539"/>
                  </a:lnTo>
                  <a:lnTo>
                    <a:pt x="300" y="528"/>
                  </a:lnTo>
                  <a:lnTo>
                    <a:pt x="300" y="517"/>
                  </a:lnTo>
                  <a:lnTo>
                    <a:pt x="300" y="506"/>
                  </a:lnTo>
                  <a:lnTo>
                    <a:pt x="300" y="495"/>
                  </a:lnTo>
                  <a:lnTo>
                    <a:pt x="300" y="485"/>
                  </a:lnTo>
                  <a:lnTo>
                    <a:pt x="300" y="475"/>
                  </a:lnTo>
                  <a:lnTo>
                    <a:pt x="300" y="465"/>
                  </a:lnTo>
                  <a:lnTo>
                    <a:pt x="300" y="456"/>
                  </a:lnTo>
                  <a:lnTo>
                    <a:pt x="300" y="448"/>
                  </a:lnTo>
                  <a:lnTo>
                    <a:pt x="300" y="441"/>
                  </a:lnTo>
                  <a:lnTo>
                    <a:pt x="300" y="434"/>
                  </a:lnTo>
                  <a:lnTo>
                    <a:pt x="300" y="429"/>
                  </a:lnTo>
                  <a:lnTo>
                    <a:pt x="300" y="424"/>
                  </a:lnTo>
                  <a:lnTo>
                    <a:pt x="300" y="421"/>
                  </a:lnTo>
                  <a:lnTo>
                    <a:pt x="300" y="419"/>
                  </a:lnTo>
                  <a:lnTo>
                    <a:pt x="300" y="418"/>
                  </a:lnTo>
                  <a:lnTo>
                    <a:pt x="300" y="417"/>
                  </a:lnTo>
                  <a:lnTo>
                    <a:pt x="300" y="415"/>
                  </a:lnTo>
                  <a:lnTo>
                    <a:pt x="300" y="412"/>
                  </a:lnTo>
                  <a:lnTo>
                    <a:pt x="300" y="408"/>
                  </a:lnTo>
                  <a:lnTo>
                    <a:pt x="300" y="402"/>
                  </a:lnTo>
                  <a:lnTo>
                    <a:pt x="300" y="395"/>
                  </a:lnTo>
                  <a:lnTo>
                    <a:pt x="300" y="388"/>
                  </a:lnTo>
                  <a:lnTo>
                    <a:pt x="300" y="380"/>
                  </a:lnTo>
                  <a:lnTo>
                    <a:pt x="300" y="371"/>
                  </a:lnTo>
                  <a:lnTo>
                    <a:pt x="300" y="362"/>
                  </a:lnTo>
                  <a:lnTo>
                    <a:pt x="300" y="352"/>
                  </a:lnTo>
                  <a:lnTo>
                    <a:pt x="300" y="341"/>
                  </a:lnTo>
                  <a:lnTo>
                    <a:pt x="300" y="330"/>
                  </a:lnTo>
                  <a:lnTo>
                    <a:pt x="300" y="319"/>
                  </a:lnTo>
                  <a:lnTo>
                    <a:pt x="300" y="308"/>
                  </a:lnTo>
                  <a:lnTo>
                    <a:pt x="300" y="297"/>
                  </a:lnTo>
                  <a:lnTo>
                    <a:pt x="300" y="286"/>
                  </a:lnTo>
                  <a:lnTo>
                    <a:pt x="300" y="275"/>
                  </a:lnTo>
                  <a:lnTo>
                    <a:pt x="300" y="264"/>
                  </a:lnTo>
                  <a:lnTo>
                    <a:pt x="300" y="254"/>
                  </a:lnTo>
                  <a:lnTo>
                    <a:pt x="300" y="244"/>
                  </a:lnTo>
                  <a:lnTo>
                    <a:pt x="300" y="234"/>
                  </a:lnTo>
                  <a:lnTo>
                    <a:pt x="300" y="226"/>
                  </a:lnTo>
                  <a:lnTo>
                    <a:pt x="300" y="217"/>
                  </a:lnTo>
                  <a:lnTo>
                    <a:pt x="300" y="210"/>
                  </a:lnTo>
                  <a:lnTo>
                    <a:pt x="300" y="203"/>
                  </a:lnTo>
                  <a:lnTo>
                    <a:pt x="300" y="198"/>
                  </a:lnTo>
                  <a:lnTo>
                    <a:pt x="300" y="193"/>
                  </a:lnTo>
                  <a:lnTo>
                    <a:pt x="300" y="190"/>
                  </a:lnTo>
                  <a:lnTo>
                    <a:pt x="300" y="188"/>
                  </a:lnTo>
                  <a:lnTo>
                    <a:pt x="300" y="187"/>
                  </a:lnTo>
                  <a:lnTo>
                    <a:pt x="300" y="186"/>
                  </a:lnTo>
                  <a:lnTo>
                    <a:pt x="300" y="184"/>
                  </a:lnTo>
                  <a:lnTo>
                    <a:pt x="300" y="180"/>
                  </a:lnTo>
                  <a:lnTo>
                    <a:pt x="300" y="174"/>
                  </a:lnTo>
                  <a:lnTo>
                    <a:pt x="300" y="168"/>
                  </a:lnTo>
                  <a:lnTo>
                    <a:pt x="300" y="160"/>
                  </a:lnTo>
                  <a:lnTo>
                    <a:pt x="300" y="151"/>
                  </a:lnTo>
                  <a:lnTo>
                    <a:pt x="300" y="142"/>
                  </a:lnTo>
                  <a:lnTo>
                    <a:pt x="300" y="132"/>
                  </a:lnTo>
                  <a:lnTo>
                    <a:pt x="300" y="121"/>
                  </a:lnTo>
                  <a:lnTo>
                    <a:pt x="300" y="110"/>
                  </a:lnTo>
                  <a:lnTo>
                    <a:pt x="300" y="99"/>
                  </a:lnTo>
                  <a:lnTo>
                    <a:pt x="300" y="88"/>
                  </a:lnTo>
                  <a:lnTo>
                    <a:pt x="300" y="77"/>
                  </a:lnTo>
                  <a:lnTo>
                    <a:pt x="300" y="66"/>
                  </a:lnTo>
                  <a:lnTo>
                    <a:pt x="300" y="55"/>
                  </a:lnTo>
                  <a:lnTo>
                    <a:pt x="300" y="45"/>
                  </a:lnTo>
                  <a:lnTo>
                    <a:pt x="300" y="36"/>
                  </a:lnTo>
                  <a:lnTo>
                    <a:pt x="300" y="27"/>
                  </a:lnTo>
                  <a:lnTo>
                    <a:pt x="300" y="19"/>
                  </a:lnTo>
                  <a:lnTo>
                    <a:pt x="300" y="13"/>
                  </a:lnTo>
                  <a:lnTo>
                    <a:pt x="300" y="7"/>
                  </a:lnTo>
                  <a:lnTo>
                    <a:pt x="300" y="3"/>
                  </a:lnTo>
                  <a:lnTo>
                    <a:pt x="300" y="1"/>
                  </a:lnTo>
                  <a:lnTo>
                    <a:pt x="30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52" name="Freeform 29"/>
            <p:cNvSpPr>
              <a:spLocks/>
            </p:cNvSpPr>
            <p:nvPr/>
          </p:nvSpPr>
          <p:spPr bwMode="auto">
            <a:xfrm>
              <a:off x="2292351" y="1662114"/>
              <a:ext cx="739775" cy="617537"/>
            </a:xfrm>
            <a:custGeom>
              <a:avLst/>
              <a:gdLst>
                <a:gd name="T0" fmla="*/ 0 w 466"/>
                <a:gd name="T1" fmla="*/ 0 h 389"/>
                <a:gd name="T2" fmla="*/ 1171873450 w 466"/>
                <a:gd name="T3" fmla="*/ 0 h 389"/>
                <a:gd name="T4" fmla="*/ 1171873450 w 466"/>
                <a:gd name="T5" fmla="*/ 977819833 h 389"/>
                <a:gd name="T6" fmla="*/ 0 w 466"/>
                <a:gd name="T7" fmla="*/ 977819833 h 389"/>
                <a:gd name="T8" fmla="*/ 0 w 466"/>
                <a:gd name="T9" fmla="*/ 0 h 389"/>
                <a:gd name="T10" fmla="*/ 0 60000 65536"/>
                <a:gd name="T11" fmla="*/ 0 60000 65536"/>
                <a:gd name="T12" fmla="*/ 0 60000 65536"/>
                <a:gd name="T13" fmla="*/ 0 60000 65536"/>
                <a:gd name="T14" fmla="*/ 0 60000 65536"/>
                <a:gd name="T15" fmla="*/ 0 w 466"/>
                <a:gd name="T16" fmla="*/ 0 h 389"/>
                <a:gd name="T17" fmla="*/ 466 w 466"/>
                <a:gd name="T18" fmla="*/ 389 h 389"/>
              </a:gdLst>
              <a:ahLst/>
              <a:cxnLst>
                <a:cxn ang="T10">
                  <a:pos x="T0" y="T1"/>
                </a:cxn>
                <a:cxn ang="T11">
                  <a:pos x="T2" y="T3"/>
                </a:cxn>
                <a:cxn ang="T12">
                  <a:pos x="T4" y="T5"/>
                </a:cxn>
                <a:cxn ang="T13">
                  <a:pos x="T6" y="T7"/>
                </a:cxn>
                <a:cxn ang="T14">
                  <a:pos x="T8" y="T9"/>
                </a:cxn>
              </a:cxnLst>
              <a:rect l="T15" t="T16" r="T17" b="T18"/>
              <a:pathLst>
                <a:path w="466" h="389">
                  <a:moveTo>
                    <a:pt x="0" y="0"/>
                  </a:moveTo>
                  <a:lnTo>
                    <a:pt x="465" y="0"/>
                  </a:lnTo>
                  <a:lnTo>
                    <a:pt x="465" y="388"/>
                  </a:lnTo>
                  <a:lnTo>
                    <a:pt x="0" y="388"/>
                  </a:lnTo>
                  <a:lnTo>
                    <a:pt x="0" y="0"/>
                  </a:lnTo>
                </a:path>
              </a:pathLst>
            </a:custGeom>
            <a:gradFill rotWithShape="0">
              <a:gsLst>
                <a:gs pos="0">
                  <a:srgbClr val="0000FF"/>
                </a:gs>
                <a:gs pos="100000">
                  <a:srgbClr val="FFFFFF"/>
                </a:gs>
              </a:gsLst>
              <a:lin ang="5400000" scaled="1"/>
            </a:gradFill>
            <a:ln w="12700" cap="rnd" cmpd="sng">
              <a:solidFill>
                <a:srgbClr val="0000FF"/>
              </a:solidFill>
              <a:prstDash val="solid"/>
              <a:round/>
              <a:headEnd/>
              <a:tailEnd/>
            </a:ln>
          </p:spPr>
          <p:txBody>
            <a:bodyPr/>
            <a:lstStyle/>
            <a:p>
              <a:endParaRPr lang="en-GB" sz="1350"/>
            </a:p>
          </p:txBody>
        </p:sp>
        <p:sp>
          <p:nvSpPr>
            <p:cNvPr id="26653" name="Freeform 30"/>
            <p:cNvSpPr>
              <a:spLocks/>
            </p:cNvSpPr>
            <p:nvPr/>
          </p:nvSpPr>
          <p:spPr bwMode="auto">
            <a:xfrm>
              <a:off x="2292351" y="1309688"/>
              <a:ext cx="739775" cy="969962"/>
            </a:xfrm>
            <a:custGeom>
              <a:avLst/>
              <a:gdLst>
                <a:gd name="T0" fmla="*/ 0 w 466"/>
                <a:gd name="T1" fmla="*/ 0 h 611"/>
                <a:gd name="T2" fmla="*/ 1171873450 w 466"/>
                <a:gd name="T3" fmla="*/ 0 h 611"/>
                <a:gd name="T4" fmla="*/ 1171873450 w 466"/>
                <a:gd name="T5" fmla="*/ 1537294520 h 611"/>
                <a:gd name="T6" fmla="*/ 0 w 466"/>
                <a:gd name="T7" fmla="*/ 1537294520 h 611"/>
                <a:gd name="T8" fmla="*/ 0 w 466"/>
                <a:gd name="T9" fmla="*/ 0 h 611"/>
                <a:gd name="T10" fmla="*/ 0 60000 65536"/>
                <a:gd name="T11" fmla="*/ 0 60000 65536"/>
                <a:gd name="T12" fmla="*/ 0 60000 65536"/>
                <a:gd name="T13" fmla="*/ 0 60000 65536"/>
                <a:gd name="T14" fmla="*/ 0 60000 65536"/>
                <a:gd name="T15" fmla="*/ 0 w 466"/>
                <a:gd name="T16" fmla="*/ 0 h 611"/>
                <a:gd name="T17" fmla="*/ 466 w 466"/>
                <a:gd name="T18" fmla="*/ 611 h 611"/>
              </a:gdLst>
              <a:ahLst/>
              <a:cxnLst>
                <a:cxn ang="T10">
                  <a:pos x="T0" y="T1"/>
                </a:cxn>
                <a:cxn ang="T11">
                  <a:pos x="T2" y="T3"/>
                </a:cxn>
                <a:cxn ang="T12">
                  <a:pos x="T4" y="T5"/>
                </a:cxn>
                <a:cxn ang="T13">
                  <a:pos x="T6" y="T7"/>
                </a:cxn>
                <a:cxn ang="T14">
                  <a:pos x="T8" y="T9"/>
                </a:cxn>
              </a:cxnLst>
              <a:rect l="T15" t="T16" r="T17" b="T18"/>
              <a:pathLst>
                <a:path w="466" h="611">
                  <a:moveTo>
                    <a:pt x="0" y="0"/>
                  </a:moveTo>
                  <a:lnTo>
                    <a:pt x="465" y="0"/>
                  </a:lnTo>
                  <a:lnTo>
                    <a:pt x="465" y="610"/>
                  </a:lnTo>
                  <a:lnTo>
                    <a:pt x="0" y="610"/>
                  </a:lnTo>
                  <a:lnTo>
                    <a:pt x="0"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54" name="Freeform 31"/>
            <p:cNvSpPr>
              <a:spLocks/>
            </p:cNvSpPr>
            <p:nvPr/>
          </p:nvSpPr>
          <p:spPr bwMode="auto">
            <a:xfrm>
              <a:off x="8224839" y="2865438"/>
              <a:ext cx="738187" cy="615950"/>
            </a:xfrm>
            <a:custGeom>
              <a:avLst/>
              <a:gdLst>
                <a:gd name="T0" fmla="*/ 0 w 465"/>
                <a:gd name="T1" fmla="*/ 0 h 388"/>
                <a:gd name="T2" fmla="*/ 1169351708 w 465"/>
                <a:gd name="T3" fmla="*/ 0 h 388"/>
                <a:gd name="T4" fmla="*/ 1169351708 w 465"/>
                <a:gd name="T5" fmla="*/ 975301263 h 388"/>
                <a:gd name="T6" fmla="*/ 0 w 465"/>
                <a:gd name="T7" fmla="*/ 975301263 h 388"/>
                <a:gd name="T8" fmla="*/ 0 w 465"/>
                <a:gd name="T9" fmla="*/ 0 h 388"/>
                <a:gd name="T10" fmla="*/ 0 60000 65536"/>
                <a:gd name="T11" fmla="*/ 0 60000 65536"/>
                <a:gd name="T12" fmla="*/ 0 60000 65536"/>
                <a:gd name="T13" fmla="*/ 0 60000 65536"/>
                <a:gd name="T14" fmla="*/ 0 60000 65536"/>
                <a:gd name="T15" fmla="*/ 0 w 465"/>
                <a:gd name="T16" fmla="*/ 0 h 388"/>
                <a:gd name="T17" fmla="*/ 465 w 465"/>
                <a:gd name="T18" fmla="*/ 388 h 388"/>
              </a:gdLst>
              <a:ahLst/>
              <a:cxnLst>
                <a:cxn ang="T10">
                  <a:pos x="T0" y="T1"/>
                </a:cxn>
                <a:cxn ang="T11">
                  <a:pos x="T2" y="T3"/>
                </a:cxn>
                <a:cxn ang="T12">
                  <a:pos x="T4" y="T5"/>
                </a:cxn>
                <a:cxn ang="T13">
                  <a:pos x="T6" y="T7"/>
                </a:cxn>
                <a:cxn ang="T14">
                  <a:pos x="T8" y="T9"/>
                </a:cxn>
              </a:cxnLst>
              <a:rect l="T15" t="T16" r="T17" b="T18"/>
              <a:pathLst>
                <a:path w="465" h="388">
                  <a:moveTo>
                    <a:pt x="0" y="0"/>
                  </a:moveTo>
                  <a:lnTo>
                    <a:pt x="464" y="0"/>
                  </a:lnTo>
                  <a:lnTo>
                    <a:pt x="464" y="387"/>
                  </a:lnTo>
                  <a:lnTo>
                    <a:pt x="0" y="387"/>
                  </a:lnTo>
                  <a:lnTo>
                    <a:pt x="0" y="0"/>
                  </a:lnTo>
                </a:path>
              </a:pathLst>
            </a:custGeom>
            <a:gradFill rotWithShape="0">
              <a:gsLst>
                <a:gs pos="0">
                  <a:srgbClr val="0000FF"/>
                </a:gs>
                <a:gs pos="100000">
                  <a:srgbClr val="FFFFFF"/>
                </a:gs>
              </a:gsLst>
              <a:lin ang="5400000" scaled="1"/>
            </a:gradFill>
            <a:ln w="12700" cap="rnd" cmpd="sng">
              <a:solidFill>
                <a:srgbClr val="70FFFF"/>
              </a:solidFill>
              <a:prstDash val="solid"/>
              <a:round/>
              <a:headEnd/>
              <a:tailEnd/>
            </a:ln>
          </p:spPr>
          <p:txBody>
            <a:bodyPr/>
            <a:lstStyle/>
            <a:p>
              <a:endParaRPr lang="en-GB" sz="1350"/>
            </a:p>
          </p:txBody>
        </p:sp>
        <p:sp>
          <p:nvSpPr>
            <p:cNvPr id="26655" name="Freeform 32"/>
            <p:cNvSpPr>
              <a:spLocks/>
            </p:cNvSpPr>
            <p:nvPr/>
          </p:nvSpPr>
          <p:spPr bwMode="auto">
            <a:xfrm>
              <a:off x="8224839" y="2857500"/>
              <a:ext cx="738187" cy="623888"/>
            </a:xfrm>
            <a:custGeom>
              <a:avLst/>
              <a:gdLst>
                <a:gd name="T0" fmla="*/ 0 w 465"/>
                <a:gd name="T1" fmla="*/ 0 h 393"/>
                <a:gd name="T2" fmla="*/ 1169351708 w 465"/>
                <a:gd name="T3" fmla="*/ 0 h 393"/>
                <a:gd name="T4" fmla="*/ 1169351708 w 465"/>
                <a:gd name="T5" fmla="*/ 987902042 h 393"/>
                <a:gd name="T6" fmla="*/ 0 w 465"/>
                <a:gd name="T7" fmla="*/ 987902042 h 393"/>
                <a:gd name="T8" fmla="*/ 0 w 465"/>
                <a:gd name="T9" fmla="*/ 0 h 393"/>
                <a:gd name="T10" fmla="*/ 0 60000 65536"/>
                <a:gd name="T11" fmla="*/ 0 60000 65536"/>
                <a:gd name="T12" fmla="*/ 0 60000 65536"/>
                <a:gd name="T13" fmla="*/ 0 60000 65536"/>
                <a:gd name="T14" fmla="*/ 0 60000 65536"/>
                <a:gd name="T15" fmla="*/ 0 w 465"/>
                <a:gd name="T16" fmla="*/ 0 h 393"/>
                <a:gd name="T17" fmla="*/ 465 w 465"/>
                <a:gd name="T18" fmla="*/ 393 h 393"/>
              </a:gdLst>
              <a:ahLst/>
              <a:cxnLst>
                <a:cxn ang="T10">
                  <a:pos x="T0" y="T1"/>
                </a:cxn>
                <a:cxn ang="T11">
                  <a:pos x="T2" y="T3"/>
                </a:cxn>
                <a:cxn ang="T12">
                  <a:pos x="T4" y="T5"/>
                </a:cxn>
                <a:cxn ang="T13">
                  <a:pos x="T6" y="T7"/>
                </a:cxn>
                <a:cxn ang="T14">
                  <a:pos x="T8" y="T9"/>
                </a:cxn>
              </a:cxnLst>
              <a:rect l="T15" t="T16" r="T17" b="T18"/>
              <a:pathLst>
                <a:path w="465" h="393">
                  <a:moveTo>
                    <a:pt x="0" y="0"/>
                  </a:moveTo>
                  <a:lnTo>
                    <a:pt x="464" y="0"/>
                  </a:lnTo>
                  <a:lnTo>
                    <a:pt x="464" y="392"/>
                  </a:lnTo>
                  <a:lnTo>
                    <a:pt x="0" y="392"/>
                  </a:lnTo>
                  <a:lnTo>
                    <a:pt x="0" y="0"/>
                  </a:lnTo>
                </a:path>
              </a:pathLst>
            </a:custGeom>
            <a:noFill/>
            <a:ln w="12700" cap="rnd"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56" name="Freeform 33"/>
            <p:cNvSpPr>
              <a:spLocks/>
            </p:cNvSpPr>
            <p:nvPr/>
          </p:nvSpPr>
          <p:spPr bwMode="auto">
            <a:xfrm>
              <a:off x="3278188" y="4557714"/>
              <a:ext cx="107950" cy="731837"/>
            </a:xfrm>
            <a:custGeom>
              <a:avLst/>
              <a:gdLst>
                <a:gd name="T0" fmla="*/ 168851263 w 68"/>
                <a:gd name="T1" fmla="*/ 0 h 461"/>
                <a:gd name="T2" fmla="*/ 0 w 68"/>
                <a:gd name="T3" fmla="*/ 1159271083 h 461"/>
                <a:gd name="T4" fmla="*/ 0 60000 65536"/>
                <a:gd name="T5" fmla="*/ 0 60000 65536"/>
                <a:gd name="T6" fmla="*/ 0 w 68"/>
                <a:gd name="T7" fmla="*/ 0 h 461"/>
                <a:gd name="T8" fmla="*/ 68 w 68"/>
                <a:gd name="T9" fmla="*/ 461 h 461"/>
              </a:gdLst>
              <a:ahLst/>
              <a:cxnLst>
                <a:cxn ang="T4">
                  <a:pos x="T0" y="T1"/>
                </a:cxn>
                <a:cxn ang="T5">
                  <a:pos x="T2" y="T3"/>
                </a:cxn>
              </a:cxnLst>
              <a:rect l="T6" t="T7" r="T8" b="T9"/>
              <a:pathLst>
                <a:path w="68" h="461">
                  <a:moveTo>
                    <a:pt x="67" y="0"/>
                  </a:moveTo>
                  <a:lnTo>
                    <a:pt x="0" y="46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57" name="Freeform 34"/>
            <p:cNvSpPr>
              <a:spLocks/>
            </p:cNvSpPr>
            <p:nvPr/>
          </p:nvSpPr>
          <p:spPr bwMode="auto">
            <a:xfrm>
              <a:off x="7747000" y="5257800"/>
              <a:ext cx="107950" cy="731838"/>
            </a:xfrm>
            <a:custGeom>
              <a:avLst/>
              <a:gdLst>
                <a:gd name="T0" fmla="*/ 168851263 w 68"/>
                <a:gd name="T1" fmla="*/ 0 h 461"/>
                <a:gd name="T2" fmla="*/ 0 w 68"/>
                <a:gd name="T3" fmla="*/ 1159272667 h 461"/>
                <a:gd name="T4" fmla="*/ 0 60000 65536"/>
                <a:gd name="T5" fmla="*/ 0 60000 65536"/>
                <a:gd name="T6" fmla="*/ 0 w 68"/>
                <a:gd name="T7" fmla="*/ 0 h 461"/>
                <a:gd name="T8" fmla="*/ 68 w 68"/>
                <a:gd name="T9" fmla="*/ 461 h 461"/>
              </a:gdLst>
              <a:ahLst/>
              <a:cxnLst>
                <a:cxn ang="T4">
                  <a:pos x="T0" y="T1"/>
                </a:cxn>
                <a:cxn ang="T5">
                  <a:pos x="T2" y="T3"/>
                </a:cxn>
              </a:cxnLst>
              <a:rect l="T6" t="T7" r="T8" b="T9"/>
              <a:pathLst>
                <a:path w="68" h="461">
                  <a:moveTo>
                    <a:pt x="67" y="0"/>
                  </a:moveTo>
                  <a:lnTo>
                    <a:pt x="0" y="46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58" name="Freeform 35"/>
            <p:cNvSpPr>
              <a:spLocks/>
            </p:cNvSpPr>
            <p:nvPr/>
          </p:nvSpPr>
          <p:spPr bwMode="auto">
            <a:xfrm>
              <a:off x="3340101" y="4922838"/>
              <a:ext cx="4479925" cy="546100"/>
            </a:xfrm>
            <a:custGeom>
              <a:avLst/>
              <a:gdLst>
                <a:gd name="T0" fmla="*/ 0 w 2822"/>
                <a:gd name="T1" fmla="*/ 0 h 344"/>
                <a:gd name="T2" fmla="*/ 2147483646 w 2822"/>
                <a:gd name="T3" fmla="*/ 864414388 h 344"/>
                <a:gd name="T4" fmla="*/ 0 60000 65536"/>
                <a:gd name="T5" fmla="*/ 0 60000 65536"/>
                <a:gd name="T6" fmla="*/ 0 w 2822"/>
                <a:gd name="T7" fmla="*/ 0 h 344"/>
                <a:gd name="T8" fmla="*/ 2822 w 2822"/>
                <a:gd name="T9" fmla="*/ 344 h 344"/>
              </a:gdLst>
              <a:ahLst/>
              <a:cxnLst>
                <a:cxn ang="T4">
                  <a:pos x="T0" y="T1"/>
                </a:cxn>
                <a:cxn ang="T5">
                  <a:pos x="T2" y="T3"/>
                </a:cxn>
              </a:cxnLst>
              <a:rect l="T6" t="T7" r="T8" b="T9"/>
              <a:pathLst>
                <a:path w="2822" h="344">
                  <a:moveTo>
                    <a:pt x="0" y="0"/>
                  </a:moveTo>
                  <a:lnTo>
                    <a:pt x="2821" y="343"/>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59" name="Freeform 36"/>
            <p:cNvSpPr>
              <a:spLocks/>
            </p:cNvSpPr>
            <p:nvPr/>
          </p:nvSpPr>
          <p:spPr bwMode="auto">
            <a:xfrm>
              <a:off x="3443288" y="1677988"/>
              <a:ext cx="4462462" cy="1192212"/>
            </a:xfrm>
            <a:custGeom>
              <a:avLst/>
              <a:gdLst>
                <a:gd name="T0" fmla="*/ 0 w 2811"/>
                <a:gd name="T1" fmla="*/ 0 h 751"/>
                <a:gd name="T2" fmla="*/ 2147483646 w 2811"/>
                <a:gd name="T3" fmla="*/ 1890116395 h 751"/>
                <a:gd name="T4" fmla="*/ 0 60000 65536"/>
                <a:gd name="T5" fmla="*/ 0 60000 65536"/>
                <a:gd name="T6" fmla="*/ 0 w 2811"/>
                <a:gd name="T7" fmla="*/ 0 h 751"/>
                <a:gd name="T8" fmla="*/ 2811 w 2811"/>
                <a:gd name="T9" fmla="*/ 751 h 751"/>
              </a:gdLst>
              <a:ahLst/>
              <a:cxnLst>
                <a:cxn ang="T4">
                  <a:pos x="T0" y="T1"/>
                </a:cxn>
                <a:cxn ang="T5">
                  <a:pos x="T2" y="T3"/>
                </a:cxn>
              </a:cxnLst>
              <a:rect l="T6" t="T7" r="T8" b="T9"/>
              <a:pathLst>
                <a:path w="2811" h="751">
                  <a:moveTo>
                    <a:pt x="0" y="0"/>
                  </a:moveTo>
                  <a:lnTo>
                    <a:pt x="2810" y="75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60" name="Freeform 38"/>
            <p:cNvSpPr>
              <a:spLocks/>
            </p:cNvSpPr>
            <p:nvPr/>
          </p:nvSpPr>
          <p:spPr bwMode="auto">
            <a:xfrm>
              <a:off x="2486026" y="1112839"/>
              <a:ext cx="163513" cy="439737"/>
            </a:xfrm>
            <a:custGeom>
              <a:avLst/>
              <a:gdLst>
                <a:gd name="T0" fmla="*/ 0 w 103"/>
                <a:gd name="T1" fmla="*/ 0 h 277"/>
                <a:gd name="T2" fmla="*/ 10080656 w 103"/>
                <a:gd name="T3" fmla="*/ 7559666 h 277"/>
                <a:gd name="T4" fmla="*/ 20161312 w 103"/>
                <a:gd name="T5" fmla="*/ 17640280 h 277"/>
                <a:gd name="T6" fmla="*/ 30241967 w 103"/>
                <a:gd name="T7" fmla="*/ 25201534 h 277"/>
                <a:gd name="T8" fmla="*/ 40322623 w 103"/>
                <a:gd name="T9" fmla="*/ 35282147 h 277"/>
                <a:gd name="T10" fmla="*/ 50403279 w 103"/>
                <a:gd name="T11" fmla="*/ 45362761 h 277"/>
                <a:gd name="T12" fmla="*/ 57964565 w 103"/>
                <a:gd name="T13" fmla="*/ 55443374 h 277"/>
                <a:gd name="T14" fmla="*/ 68045221 w 103"/>
                <a:gd name="T15" fmla="*/ 68043348 h 277"/>
                <a:gd name="T16" fmla="*/ 78125876 w 103"/>
                <a:gd name="T17" fmla="*/ 78123961 h 277"/>
                <a:gd name="T18" fmla="*/ 85685575 w 103"/>
                <a:gd name="T19" fmla="*/ 90725522 h 277"/>
                <a:gd name="T20" fmla="*/ 95766230 w 103"/>
                <a:gd name="T21" fmla="*/ 100806135 h 277"/>
                <a:gd name="T22" fmla="*/ 103327516 w 103"/>
                <a:gd name="T23" fmla="*/ 113406109 h 277"/>
                <a:gd name="T24" fmla="*/ 110887214 w 103"/>
                <a:gd name="T25" fmla="*/ 126007669 h 277"/>
                <a:gd name="T26" fmla="*/ 118448500 w 103"/>
                <a:gd name="T27" fmla="*/ 141128590 h 277"/>
                <a:gd name="T28" fmla="*/ 126008198 w 103"/>
                <a:gd name="T29" fmla="*/ 153728563 h 277"/>
                <a:gd name="T30" fmla="*/ 133569483 w 103"/>
                <a:gd name="T31" fmla="*/ 168849483 h 277"/>
                <a:gd name="T32" fmla="*/ 141129182 w 103"/>
                <a:gd name="T33" fmla="*/ 181451044 h 277"/>
                <a:gd name="T34" fmla="*/ 148690467 w 103"/>
                <a:gd name="T35" fmla="*/ 196571964 h 277"/>
                <a:gd name="T36" fmla="*/ 156250165 w 103"/>
                <a:gd name="T37" fmla="*/ 211692884 h 277"/>
                <a:gd name="T38" fmla="*/ 163811451 w 103"/>
                <a:gd name="T39" fmla="*/ 226813805 h 277"/>
                <a:gd name="T40" fmla="*/ 168851779 w 103"/>
                <a:gd name="T41" fmla="*/ 244454085 h 277"/>
                <a:gd name="T42" fmla="*/ 176411477 w 103"/>
                <a:gd name="T43" fmla="*/ 259575005 h 277"/>
                <a:gd name="T44" fmla="*/ 181451805 w 103"/>
                <a:gd name="T45" fmla="*/ 277216872 h 277"/>
                <a:gd name="T46" fmla="*/ 186492133 w 103"/>
                <a:gd name="T47" fmla="*/ 294857152 h 277"/>
                <a:gd name="T48" fmla="*/ 194053418 w 103"/>
                <a:gd name="T49" fmla="*/ 312499020 h 277"/>
                <a:gd name="T50" fmla="*/ 199093746 w 103"/>
                <a:gd name="T51" fmla="*/ 330139300 h 277"/>
                <a:gd name="T52" fmla="*/ 204134074 w 103"/>
                <a:gd name="T53" fmla="*/ 347781167 h 277"/>
                <a:gd name="T54" fmla="*/ 209174402 w 103"/>
                <a:gd name="T55" fmla="*/ 367942394 h 277"/>
                <a:gd name="T56" fmla="*/ 214214730 w 103"/>
                <a:gd name="T57" fmla="*/ 385582674 h 277"/>
                <a:gd name="T58" fmla="*/ 216734100 w 103"/>
                <a:gd name="T59" fmla="*/ 405743901 h 277"/>
                <a:gd name="T60" fmla="*/ 221774428 w 103"/>
                <a:gd name="T61" fmla="*/ 425905128 h 277"/>
                <a:gd name="T62" fmla="*/ 226814756 w 103"/>
                <a:gd name="T63" fmla="*/ 446066355 h 277"/>
                <a:gd name="T64" fmla="*/ 229335714 w 103"/>
                <a:gd name="T65" fmla="*/ 466227582 h 277"/>
                <a:gd name="T66" fmla="*/ 234376042 w 103"/>
                <a:gd name="T67" fmla="*/ 486388809 h 277"/>
                <a:gd name="T68" fmla="*/ 236895412 w 103"/>
                <a:gd name="T69" fmla="*/ 509070984 h 277"/>
                <a:gd name="T70" fmla="*/ 239416370 w 103"/>
                <a:gd name="T71" fmla="*/ 531751570 h 277"/>
                <a:gd name="T72" fmla="*/ 244456698 w 103"/>
                <a:gd name="T73" fmla="*/ 554433745 h 277"/>
                <a:gd name="T74" fmla="*/ 246976068 w 103"/>
                <a:gd name="T75" fmla="*/ 577114331 h 277"/>
                <a:gd name="T76" fmla="*/ 249497025 w 103"/>
                <a:gd name="T77" fmla="*/ 599796506 h 277"/>
                <a:gd name="T78" fmla="*/ 252016396 w 103"/>
                <a:gd name="T79" fmla="*/ 622477092 h 277"/>
                <a:gd name="T80" fmla="*/ 254537353 w 103"/>
                <a:gd name="T81" fmla="*/ 645159266 h 277"/>
                <a:gd name="T82" fmla="*/ 254537353 w 103"/>
                <a:gd name="T83" fmla="*/ 670360800 h 277"/>
                <a:gd name="T84" fmla="*/ 257056724 w 103"/>
                <a:gd name="T85" fmla="*/ 695562334 h 2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3"/>
                <a:gd name="T130" fmla="*/ 0 h 277"/>
                <a:gd name="T131" fmla="*/ 103 w 103"/>
                <a:gd name="T132" fmla="*/ 277 h 2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3" h="277">
                  <a:moveTo>
                    <a:pt x="0" y="0"/>
                  </a:moveTo>
                  <a:lnTo>
                    <a:pt x="4" y="3"/>
                  </a:lnTo>
                  <a:lnTo>
                    <a:pt x="8" y="7"/>
                  </a:lnTo>
                  <a:lnTo>
                    <a:pt x="12" y="10"/>
                  </a:lnTo>
                  <a:lnTo>
                    <a:pt x="16" y="14"/>
                  </a:lnTo>
                  <a:lnTo>
                    <a:pt x="20" y="18"/>
                  </a:lnTo>
                  <a:lnTo>
                    <a:pt x="23" y="22"/>
                  </a:lnTo>
                  <a:lnTo>
                    <a:pt x="27" y="27"/>
                  </a:lnTo>
                  <a:lnTo>
                    <a:pt x="31" y="31"/>
                  </a:lnTo>
                  <a:lnTo>
                    <a:pt x="34" y="36"/>
                  </a:lnTo>
                  <a:lnTo>
                    <a:pt x="38" y="40"/>
                  </a:lnTo>
                  <a:lnTo>
                    <a:pt x="41" y="45"/>
                  </a:lnTo>
                  <a:lnTo>
                    <a:pt x="44" y="50"/>
                  </a:lnTo>
                  <a:lnTo>
                    <a:pt x="47" y="56"/>
                  </a:lnTo>
                  <a:lnTo>
                    <a:pt x="50" y="61"/>
                  </a:lnTo>
                  <a:lnTo>
                    <a:pt x="53" y="67"/>
                  </a:lnTo>
                  <a:lnTo>
                    <a:pt x="56" y="72"/>
                  </a:lnTo>
                  <a:lnTo>
                    <a:pt x="59" y="78"/>
                  </a:lnTo>
                  <a:lnTo>
                    <a:pt x="62" y="84"/>
                  </a:lnTo>
                  <a:lnTo>
                    <a:pt x="65" y="90"/>
                  </a:lnTo>
                  <a:lnTo>
                    <a:pt x="67" y="97"/>
                  </a:lnTo>
                  <a:lnTo>
                    <a:pt x="70" y="103"/>
                  </a:lnTo>
                  <a:lnTo>
                    <a:pt x="72" y="110"/>
                  </a:lnTo>
                  <a:lnTo>
                    <a:pt x="74" y="117"/>
                  </a:lnTo>
                  <a:lnTo>
                    <a:pt x="77" y="124"/>
                  </a:lnTo>
                  <a:lnTo>
                    <a:pt x="79" y="131"/>
                  </a:lnTo>
                  <a:lnTo>
                    <a:pt x="81" y="138"/>
                  </a:lnTo>
                  <a:lnTo>
                    <a:pt x="83" y="146"/>
                  </a:lnTo>
                  <a:lnTo>
                    <a:pt x="85" y="153"/>
                  </a:lnTo>
                  <a:lnTo>
                    <a:pt x="86" y="161"/>
                  </a:lnTo>
                  <a:lnTo>
                    <a:pt x="88" y="169"/>
                  </a:lnTo>
                  <a:lnTo>
                    <a:pt x="90" y="177"/>
                  </a:lnTo>
                  <a:lnTo>
                    <a:pt x="91" y="185"/>
                  </a:lnTo>
                  <a:lnTo>
                    <a:pt x="93" y="193"/>
                  </a:lnTo>
                  <a:lnTo>
                    <a:pt x="94" y="202"/>
                  </a:lnTo>
                  <a:lnTo>
                    <a:pt x="95" y="211"/>
                  </a:lnTo>
                  <a:lnTo>
                    <a:pt x="97" y="220"/>
                  </a:lnTo>
                  <a:lnTo>
                    <a:pt x="98" y="229"/>
                  </a:lnTo>
                  <a:lnTo>
                    <a:pt x="99" y="238"/>
                  </a:lnTo>
                  <a:lnTo>
                    <a:pt x="100" y="247"/>
                  </a:lnTo>
                  <a:lnTo>
                    <a:pt x="101" y="256"/>
                  </a:lnTo>
                  <a:lnTo>
                    <a:pt x="101" y="266"/>
                  </a:lnTo>
                  <a:lnTo>
                    <a:pt x="102" y="276"/>
                  </a:lnTo>
                </a:path>
              </a:pathLst>
            </a:custGeom>
            <a:noFill/>
            <a:ln w="50800" cap="rnd" cmpd="sng">
              <a:solidFill>
                <a:srgbClr val="000000"/>
              </a:solidFill>
              <a:prstDash val="solid"/>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61" name="Freeform 40"/>
            <p:cNvSpPr>
              <a:spLocks/>
            </p:cNvSpPr>
            <p:nvPr/>
          </p:nvSpPr>
          <p:spPr bwMode="auto">
            <a:xfrm>
              <a:off x="9112250" y="2816225"/>
              <a:ext cx="165100" cy="439738"/>
            </a:xfrm>
            <a:custGeom>
              <a:avLst/>
              <a:gdLst>
                <a:gd name="T0" fmla="*/ 0 w 104"/>
                <a:gd name="T1" fmla="*/ 0 h 277"/>
                <a:gd name="T2" fmla="*/ 10080625 w 104"/>
                <a:gd name="T3" fmla="*/ 7561271 h 277"/>
                <a:gd name="T4" fmla="*/ 20161250 w 104"/>
                <a:gd name="T5" fmla="*/ 17641908 h 277"/>
                <a:gd name="T6" fmla="*/ 30241875 w 104"/>
                <a:gd name="T7" fmla="*/ 27722544 h 277"/>
                <a:gd name="T8" fmla="*/ 40322500 w 104"/>
                <a:gd name="T9" fmla="*/ 35282228 h 277"/>
                <a:gd name="T10" fmla="*/ 50403125 w 104"/>
                <a:gd name="T11" fmla="*/ 45362864 h 277"/>
                <a:gd name="T12" fmla="*/ 60483750 w 104"/>
                <a:gd name="T13" fmla="*/ 55443501 h 277"/>
                <a:gd name="T14" fmla="*/ 70564375 w 104"/>
                <a:gd name="T15" fmla="*/ 68045090 h 277"/>
                <a:gd name="T16" fmla="*/ 78125638 w 104"/>
                <a:gd name="T17" fmla="*/ 78125726 h 277"/>
                <a:gd name="T18" fmla="*/ 88206263 w 104"/>
                <a:gd name="T19" fmla="*/ 90725728 h 277"/>
                <a:gd name="T20" fmla="*/ 95765938 w 104"/>
                <a:gd name="T21" fmla="*/ 103327317 h 277"/>
                <a:gd name="T22" fmla="*/ 103327200 w 104"/>
                <a:gd name="T23" fmla="*/ 115927319 h 277"/>
                <a:gd name="T24" fmla="*/ 113407825 w 104"/>
                <a:gd name="T25" fmla="*/ 128528909 h 277"/>
                <a:gd name="T26" fmla="*/ 120967500 w 104"/>
                <a:gd name="T27" fmla="*/ 141128910 h 277"/>
                <a:gd name="T28" fmla="*/ 128528763 w 104"/>
                <a:gd name="T29" fmla="*/ 153730500 h 277"/>
                <a:gd name="T30" fmla="*/ 136088438 w 104"/>
                <a:gd name="T31" fmla="*/ 168851454 h 277"/>
                <a:gd name="T32" fmla="*/ 143649700 w 104"/>
                <a:gd name="T33" fmla="*/ 183972409 h 277"/>
                <a:gd name="T34" fmla="*/ 151209375 w 104"/>
                <a:gd name="T35" fmla="*/ 196572411 h 277"/>
                <a:gd name="T36" fmla="*/ 156249688 w 104"/>
                <a:gd name="T37" fmla="*/ 211693366 h 277"/>
                <a:gd name="T38" fmla="*/ 163810950 w 104"/>
                <a:gd name="T39" fmla="*/ 229335273 h 277"/>
                <a:gd name="T40" fmla="*/ 171370625 w 104"/>
                <a:gd name="T41" fmla="*/ 244456228 h 277"/>
                <a:gd name="T42" fmla="*/ 176410938 w 104"/>
                <a:gd name="T43" fmla="*/ 259577183 h 277"/>
                <a:gd name="T44" fmla="*/ 181451250 w 104"/>
                <a:gd name="T45" fmla="*/ 277217503 h 277"/>
                <a:gd name="T46" fmla="*/ 189012513 w 104"/>
                <a:gd name="T47" fmla="*/ 294859410 h 277"/>
                <a:gd name="T48" fmla="*/ 194052825 w 104"/>
                <a:gd name="T49" fmla="*/ 312499730 h 277"/>
                <a:gd name="T50" fmla="*/ 199093138 w 104"/>
                <a:gd name="T51" fmla="*/ 330141638 h 277"/>
                <a:gd name="T52" fmla="*/ 204133450 w 104"/>
                <a:gd name="T53" fmla="*/ 347781958 h 277"/>
                <a:gd name="T54" fmla="*/ 209173763 w 104"/>
                <a:gd name="T55" fmla="*/ 367943231 h 277"/>
                <a:gd name="T56" fmla="*/ 214214075 w 104"/>
                <a:gd name="T57" fmla="*/ 385585138 h 277"/>
                <a:gd name="T58" fmla="*/ 219254388 w 104"/>
                <a:gd name="T59" fmla="*/ 405746411 h 277"/>
                <a:gd name="T60" fmla="*/ 224294700 w 104"/>
                <a:gd name="T61" fmla="*/ 425907684 h 277"/>
                <a:gd name="T62" fmla="*/ 226814063 w 104"/>
                <a:gd name="T63" fmla="*/ 446068957 h 277"/>
                <a:gd name="T64" fmla="*/ 231854375 w 104"/>
                <a:gd name="T65" fmla="*/ 466230230 h 277"/>
                <a:gd name="T66" fmla="*/ 234375325 w 104"/>
                <a:gd name="T67" fmla="*/ 488910868 h 277"/>
                <a:gd name="T68" fmla="*/ 239415638 w 104"/>
                <a:gd name="T69" fmla="*/ 509072141 h 277"/>
                <a:gd name="T70" fmla="*/ 241935000 w 104"/>
                <a:gd name="T71" fmla="*/ 531754367 h 277"/>
                <a:gd name="T72" fmla="*/ 244455950 w 104"/>
                <a:gd name="T73" fmla="*/ 554435005 h 277"/>
                <a:gd name="T74" fmla="*/ 246975313 w 104"/>
                <a:gd name="T75" fmla="*/ 577117231 h 277"/>
                <a:gd name="T76" fmla="*/ 249496263 w 104"/>
                <a:gd name="T77" fmla="*/ 599797869 h 277"/>
                <a:gd name="T78" fmla="*/ 252015625 w 104"/>
                <a:gd name="T79" fmla="*/ 622480095 h 277"/>
                <a:gd name="T80" fmla="*/ 254536575 w 104"/>
                <a:gd name="T81" fmla="*/ 647681686 h 277"/>
                <a:gd name="T82" fmla="*/ 257055938 w 104"/>
                <a:gd name="T83" fmla="*/ 670362325 h 277"/>
                <a:gd name="T84" fmla="*/ 259576888 w 104"/>
                <a:gd name="T85" fmla="*/ 695563916 h 2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277"/>
                <a:gd name="T131" fmla="*/ 104 w 104"/>
                <a:gd name="T132" fmla="*/ 277 h 2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277">
                  <a:moveTo>
                    <a:pt x="0" y="0"/>
                  </a:moveTo>
                  <a:lnTo>
                    <a:pt x="4" y="3"/>
                  </a:lnTo>
                  <a:lnTo>
                    <a:pt x="8" y="7"/>
                  </a:lnTo>
                  <a:lnTo>
                    <a:pt x="12" y="11"/>
                  </a:lnTo>
                  <a:lnTo>
                    <a:pt x="16" y="14"/>
                  </a:lnTo>
                  <a:lnTo>
                    <a:pt x="20" y="18"/>
                  </a:lnTo>
                  <a:lnTo>
                    <a:pt x="24" y="22"/>
                  </a:lnTo>
                  <a:lnTo>
                    <a:pt x="28" y="27"/>
                  </a:lnTo>
                  <a:lnTo>
                    <a:pt x="31" y="31"/>
                  </a:lnTo>
                  <a:lnTo>
                    <a:pt x="35" y="36"/>
                  </a:lnTo>
                  <a:lnTo>
                    <a:pt x="38" y="41"/>
                  </a:lnTo>
                  <a:lnTo>
                    <a:pt x="41" y="46"/>
                  </a:lnTo>
                  <a:lnTo>
                    <a:pt x="45" y="51"/>
                  </a:lnTo>
                  <a:lnTo>
                    <a:pt x="48" y="56"/>
                  </a:lnTo>
                  <a:lnTo>
                    <a:pt x="51" y="61"/>
                  </a:lnTo>
                  <a:lnTo>
                    <a:pt x="54" y="67"/>
                  </a:lnTo>
                  <a:lnTo>
                    <a:pt x="57" y="73"/>
                  </a:lnTo>
                  <a:lnTo>
                    <a:pt x="60" y="78"/>
                  </a:lnTo>
                  <a:lnTo>
                    <a:pt x="62" y="84"/>
                  </a:lnTo>
                  <a:lnTo>
                    <a:pt x="65" y="91"/>
                  </a:lnTo>
                  <a:lnTo>
                    <a:pt x="68" y="97"/>
                  </a:lnTo>
                  <a:lnTo>
                    <a:pt x="70" y="103"/>
                  </a:lnTo>
                  <a:lnTo>
                    <a:pt x="72" y="110"/>
                  </a:lnTo>
                  <a:lnTo>
                    <a:pt x="75" y="117"/>
                  </a:lnTo>
                  <a:lnTo>
                    <a:pt x="77" y="124"/>
                  </a:lnTo>
                  <a:lnTo>
                    <a:pt x="79" y="131"/>
                  </a:lnTo>
                  <a:lnTo>
                    <a:pt x="81" y="138"/>
                  </a:lnTo>
                  <a:lnTo>
                    <a:pt x="83" y="146"/>
                  </a:lnTo>
                  <a:lnTo>
                    <a:pt x="85" y="153"/>
                  </a:lnTo>
                  <a:lnTo>
                    <a:pt x="87" y="161"/>
                  </a:lnTo>
                  <a:lnTo>
                    <a:pt x="89" y="169"/>
                  </a:lnTo>
                  <a:lnTo>
                    <a:pt x="90" y="177"/>
                  </a:lnTo>
                  <a:lnTo>
                    <a:pt x="92" y="185"/>
                  </a:lnTo>
                  <a:lnTo>
                    <a:pt x="93" y="194"/>
                  </a:lnTo>
                  <a:lnTo>
                    <a:pt x="95" y="202"/>
                  </a:lnTo>
                  <a:lnTo>
                    <a:pt x="96" y="211"/>
                  </a:lnTo>
                  <a:lnTo>
                    <a:pt x="97" y="220"/>
                  </a:lnTo>
                  <a:lnTo>
                    <a:pt x="98" y="229"/>
                  </a:lnTo>
                  <a:lnTo>
                    <a:pt x="99" y="238"/>
                  </a:lnTo>
                  <a:lnTo>
                    <a:pt x="100" y="247"/>
                  </a:lnTo>
                  <a:lnTo>
                    <a:pt x="101" y="257"/>
                  </a:lnTo>
                  <a:lnTo>
                    <a:pt x="102" y="266"/>
                  </a:lnTo>
                  <a:lnTo>
                    <a:pt x="103" y="276"/>
                  </a:lnTo>
                </a:path>
              </a:pathLst>
            </a:custGeom>
            <a:noFill/>
            <a:ln w="50800" cap="rnd" cmpd="sng">
              <a:solidFill>
                <a:srgbClr val="000000"/>
              </a:solidFill>
              <a:prstDash val="solid"/>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62" name="Rectangle 41"/>
            <p:cNvSpPr>
              <a:spLocks noChangeArrowheads="1"/>
            </p:cNvSpPr>
            <p:nvPr/>
          </p:nvSpPr>
          <p:spPr bwMode="auto">
            <a:xfrm>
              <a:off x="1779589" y="850900"/>
              <a:ext cx="94932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050" b="1">
                  <a:solidFill>
                    <a:srgbClr val="000000"/>
                  </a:solidFill>
                </a:rPr>
                <a:t>Water In</a:t>
              </a:r>
            </a:p>
          </p:txBody>
        </p:sp>
        <p:sp>
          <p:nvSpPr>
            <p:cNvPr id="26663" name="Freeform 42"/>
            <p:cNvSpPr>
              <a:spLocks/>
            </p:cNvSpPr>
            <p:nvPr/>
          </p:nvSpPr>
          <p:spPr bwMode="auto">
            <a:xfrm>
              <a:off x="3427414" y="1465264"/>
              <a:ext cx="1587" cy="2657475"/>
            </a:xfrm>
            <a:custGeom>
              <a:avLst/>
              <a:gdLst>
                <a:gd name="T0" fmla="*/ 0 w 1"/>
                <a:gd name="T1" fmla="*/ 0 h 1674"/>
                <a:gd name="T2" fmla="*/ 0 w 1"/>
                <a:gd name="T3" fmla="*/ 2147483646 h 1674"/>
                <a:gd name="T4" fmla="*/ 0 60000 65536"/>
                <a:gd name="T5" fmla="*/ 0 60000 65536"/>
                <a:gd name="T6" fmla="*/ 0 w 1"/>
                <a:gd name="T7" fmla="*/ 0 h 1674"/>
                <a:gd name="T8" fmla="*/ 1 w 1"/>
                <a:gd name="T9" fmla="*/ 1674 h 1674"/>
              </a:gdLst>
              <a:ahLst/>
              <a:cxnLst>
                <a:cxn ang="T4">
                  <a:pos x="T0" y="T1"/>
                </a:cxn>
                <a:cxn ang="T5">
                  <a:pos x="T2" y="T3"/>
                </a:cxn>
              </a:cxnLst>
              <a:rect l="T6" t="T7" r="T8" b="T9"/>
              <a:pathLst>
                <a:path w="1" h="1674">
                  <a:moveTo>
                    <a:pt x="0" y="0"/>
                  </a:moveTo>
                  <a:lnTo>
                    <a:pt x="0" y="1673"/>
                  </a:lnTo>
                </a:path>
              </a:pathLst>
            </a:custGeom>
            <a:noFill/>
            <a:ln w="12700" cap="rnd" cmpd="sng">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64" name="Freeform 43"/>
            <p:cNvSpPr>
              <a:spLocks/>
            </p:cNvSpPr>
            <p:nvPr/>
          </p:nvSpPr>
          <p:spPr bwMode="auto">
            <a:xfrm>
              <a:off x="7896225" y="1465264"/>
              <a:ext cx="1588" cy="3292475"/>
            </a:xfrm>
            <a:custGeom>
              <a:avLst/>
              <a:gdLst>
                <a:gd name="T0" fmla="*/ 0 w 1"/>
                <a:gd name="T1" fmla="*/ 0 h 2074"/>
                <a:gd name="T2" fmla="*/ 0 w 1"/>
                <a:gd name="T3" fmla="*/ 2147483646 h 2074"/>
                <a:gd name="T4" fmla="*/ 0 60000 65536"/>
                <a:gd name="T5" fmla="*/ 0 60000 65536"/>
                <a:gd name="T6" fmla="*/ 0 w 1"/>
                <a:gd name="T7" fmla="*/ 0 h 2074"/>
                <a:gd name="T8" fmla="*/ 1 w 1"/>
                <a:gd name="T9" fmla="*/ 2074 h 2074"/>
              </a:gdLst>
              <a:ahLst/>
              <a:cxnLst>
                <a:cxn ang="T4">
                  <a:pos x="T0" y="T1"/>
                </a:cxn>
                <a:cxn ang="T5">
                  <a:pos x="T2" y="T3"/>
                </a:cxn>
              </a:cxnLst>
              <a:rect l="T6" t="T7" r="T8" b="T9"/>
              <a:pathLst>
                <a:path w="1" h="2074">
                  <a:moveTo>
                    <a:pt x="0" y="0"/>
                  </a:moveTo>
                  <a:lnTo>
                    <a:pt x="0" y="2073"/>
                  </a:lnTo>
                </a:path>
              </a:pathLst>
            </a:custGeom>
            <a:noFill/>
            <a:ln w="12700" cap="rnd" cmpd="sng">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65" name="Freeform 44"/>
            <p:cNvSpPr>
              <a:spLocks/>
            </p:cNvSpPr>
            <p:nvPr/>
          </p:nvSpPr>
          <p:spPr bwMode="auto">
            <a:xfrm>
              <a:off x="8078789" y="1677989"/>
              <a:ext cx="1587" cy="1182687"/>
            </a:xfrm>
            <a:custGeom>
              <a:avLst/>
              <a:gdLst>
                <a:gd name="T0" fmla="*/ 0 w 1"/>
                <a:gd name="T1" fmla="*/ 0 h 745"/>
                <a:gd name="T2" fmla="*/ 0 w 1"/>
                <a:gd name="T3" fmla="*/ 1874995457 h 745"/>
                <a:gd name="T4" fmla="*/ 0 60000 65536"/>
                <a:gd name="T5" fmla="*/ 0 60000 65536"/>
                <a:gd name="T6" fmla="*/ 0 w 1"/>
                <a:gd name="T7" fmla="*/ 0 h 745"/>
                <a:gd name="T8" fmla="*/ 1 w 1"/>
                <a:gd name="T9" fmla="*/ 745 h 745"/>
              </a:gdLst>
              <a:ahLst/>
              <a:cxnLst>
                <a:cxn ang="T4">
                  <a:pos x="T0" y="T1"/>
                </a:cxn>
                <a:cxn ang="T5">
                  <a:pos x="T2" y="T3"/>
                </a:cxn>
              </a:cxnLst>
              <a:rect l="T6" t="T7" r="T8" b="T9"/>
              <a:pathLst>
                <a:path w="1" h="745">
                  <a:moveTo>
                    <a:pt x="0" y="0"/>
                  </a:moveTo>
                  <a:lnTo>
                    <a:pt x="0" y="744"/>
                  </a:lnTo>
                </a:path>
              </a:pathLst>
            </a:custGeom>
            <a:noFill/>
            <a:ln w="12700" cap="rnd" cmpd="sng">
              <a:solidFill>
                <a:srgbClr val="000000"/>
              </a:solidFill>
              <a:prstDash val="solid"/>
              <a:round/>
              <a:headEnd type="triangle" w="sm" len="sm"/>
              <a:tailEnd type="triangl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66" name="Freeform 45"/>
            <p:cNvSpPr>
              <a:spLocks/>
            </p:cNvSpPr>
            <p:nvPr/>
          </p:nvSpPr>
          <p:spPr bwMode="auto">
            <a:xfrm>
              <a:off x="7923214" y="1660525"/>
              <a:ext cx="401637" cy="1588"/>
            </a:xfrm>
            <a:custGeom>
              <a:avLst/>
              <a:gdLst>
                <a:gd name="T0" fmla="*/ 0 w 253"/>
                <a:gd name="T1" fmla="*/ 0 h 1"/>
                <a:gd name="T2" fmla="*/ 635078584 w 253"/>
                <a:gd name="T3" fmla="*/ 0 h 1"/>
                <a:gd name="T4" fmla="*/ 0 60000 65536"/>
                <a:gd name="T5" fmla="*/ 0 60000 65536"/>
                <a:gd name="T6" fmla="*/ 0 w 253"/>
                <a:gd name="T7" fmla="*/ 0 h 1"/>
                <a:gd name="T8" fmla="*/ 253 w 253"/>
                <a:gd name="T9" fmla="*/ 1 h 1"/>
              </a:gdLst>
              <a:ahLst/>
              <a:cxnLst>
                <a:cxn ang="T4">
                  <a:pos x="T0" y="T1"/>
                </a:cxn>
                <a:cxn ang="T5">
                  <a:pos x="T2" y="T3"/>
                </a:cxn>
              </a:cxnLst>
              <a:rect l="T6" t="T7" r="T8" b="T9"/>
              <a:pathLst>
                <a:path w="253" h="1">
                  <a:moveTo>
                    <a:pt x="0" y="0"/>
                  </a:moveTo>
                  <a:lnTo>
                    <a:pt x="252" y="0"/>
                  </a:lnTo>
                </a:path>
              </a:pathLst>
            </a:custGeom>
            <a:noFill/>
            <a:ln w="12700" cap="rnd" cmpd="sng">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67" name="Freeform 46"/>
            <p:cNvSpPr>
              <a:spLocks/>
            </p:cNvSpPr>
            <p:nvPr/>
          </p:nvSpPr>
          <p:spPr bwMode="auto">
            <a:xfrm>
              <a:off x="7896225" y="2860675"/>
              <a:ext cx="400050" cy="1588"/>
            </a:xfrm>
            <a:custGeom>
              <a:avLst/>
              <a:gdLst>
                <a:gd name="T0" fmla="*/ 0 w 252"/>
                <a:gd name="T1" fmla="*/ 0 h 1"/>
                <a:gd name="T2" fmla="*/ 632560013 w 252"/>
                <a:gd name="T3" fmla="*/ 0 h 1"/>
                <a:gd name="T4" fmla="*/ 0 60000 65536"/>
                <a:gd name="T5" fmla="*/ 0 60000 65536"/>
                <a:gd name="T6" fmla="*/ 0 w 252"/>
                <a:gd name="T7" fmla="*/ 0 h 1"/>
                <a:gd name="T8" fmla="*/ 252 w 252"/>
                <a:gd name="T9" fmla="*/ 1 h 1"/>
              </a:gdLst>
              <a:ahLst/>
              <a:cxnLst>
                <a:cxn ang="T4">
                  <a:pos x="T0" y="T1"/>
                </a:cxn>
                <a:cxn ang="T5">
                  <a:pos x="T2" y="T3"/>
                </a:cxn>
              </a:cxnLst>
              <a:rect l="T6" t="T7" r="T8" b="T9"/>
              <a:pathLst>
                <a:path w="252" h="1">
                  <a:moveTo>
                    <a:pt x="0" y="0"/>
                  </a:moveTo>
                  <a:lnTo>
                    <a:pt x="251" y="0"/>
                  </a:lnTo>
                </a:path>
              </a:pathLst>
            </a:custGeom>
            <a:noFill/>
            <a:ln w="12700" cap="rnd" cmpd="sng">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68" name="Rectangle 47"/>
            <p:cNvSpPr>
              <a:spLocks noChangeArrowheads="1"/>
            </p:cNvSpPr>
            <p:nvPr/>
          </p:nvSpPr>
          <p:spPr bwMode="auto">
            <a:xfrm>
              <a:off x="8128001" y="2185989"/>
              <a:ext cx="1135063"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050" b="1">
                  <a:solidFill>
                    <a:srgbClr val="000000"/>
                  </a:solidFill>
                </a:rPr>
                <a:t>h =h</a:t>
              </a:r>
              <a:r>
                <a:rPr lang="en-US" altLang="en-US" sz="1050" b="1" baseline="-25000">
                  <a:solidFill>
                    <a:srgbClr val="000000"/>
                  </a:solidFill>
                </a:rPr>
                <a:t>A</a:t>
              </a:r>
              <a:r>
                <a:rPr lang="en-US" altLang="en-US" sz="1050" b="1">
                  <a:solidFill>
                    <a:srgbClr val="000000"/>
                  </a:solidFill>
                </a:rPr>
                <a:t> - h</a:t>
              </a:r>
              <a:r>
                <a:rPr lang="en-US" altLang="en-US" sz="1050" b="1" baseline="-25000">
                  <a:solidFill>
                    <a:srgbClr val="000000"/>
                  </a:solidFill>
                </a:rPr>
                <a:t>B</a:t>
              </a:r>
            </a:p>
          </p:txBody>
        </p:sp>
        <p:sp>
          <p:nvSpPr>
            <p:cNvPr id="26669" name="Rectangle 48"/>
            <p:cNvSpPr>
              <a:spLocks noChangeArrowheads="1"/>
            </p:cNvSpPr>
            <p:nvPr/>
          </p:nvSpPr>
          <p:spPr bwMode="auto">
            <a:xfrm>
              <a:off x="8589963" y="1425575"/>
              <a:ext cx="14414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050">
                  <a:solidFill>
                    <a:srgbClr val="000000"/>
                  </a:solidFill>
                </a:rPr>
                <a:t>Head Loss or</a:t>
              </a:r>
            </a:p>
            <a:p>
              <a:pPr algn="ctr" eaLnBrk="1" hangingPunct="1">
                <a:spcBef>
                  <a:spcPct val="0"/>
                </a:spcBef>
                <a:buClrTx/>
                <a:buSzTx/>
                <a:buFontTx/>
                <a:buNone/>
              </a:pPr>
              <a:r>
                <a:rPr lang="en-US" altLang="en-US" sz="1050">
                  <a:solidFill>
                    <a:srgbClr val="000000"/>
                  </a:solidFill>
                </a:rPr>
                <a:t>Head Difference or Energy Loss</a:t>
              </a:r>
            </a:p>
          </p:txBody>
        </p:sp>
        <p:sp>
          <p:nvSpPr>
            <p:cNvPr id="26670" name="Freeform 50"/>
            <p:cNvSpPr>
              <a:spLocks/>
            </p:cNvSpPr>
            <p:nvPr/>
          </p:nvSpPr>
          <p:spPr bwMode="auto">
            <a:xfrm>
              <a:off x="9577389" y="2860676"/>
              <a:ext cx="1587" cy="1973263"/>
            </a:xfrm>
            <a:custGeom>
              <a:avLst/>
              <a:gdLst>
                <a:gd name="T0" fmla="*/ 0 w 1"/>
                <a:gd name="T1" fmla="*/ 0 h 1243"/>
                <a:gd name="T2" fmla="*/ 0 w 1"/>
                <a:gd name="T3" fmla="*/ 2147483646 h 1243"/>
                <a:gd name="T4" fmla="*/ 0 60000 65536"/>
                <a:gd name="T5" fmla="*/ 0 60000 65536"/>
                <a:gd name="T6" fmla="*/ 0 w 1"/>
                <a:gd name="T7" fmla="*/ 0 h 1243"/>
                <a:gd name="T8" fmla="*/ 1 w 1"/>
                <a:gd name="T9" fmla="*/ 1243 h 1243"/>
              </a:gdLst>
              <a:ahLst/>
              <a:cxnLst>
                <a:cxn ang="T4">
                  <a:pos x="T0" y="T1"/>
                </a:cxn>
                <a:cxn ang="T5">
                  <a:pos x="T2" y="T3"/>
                </a:cxn>
              </a:cxnLst>
              <a:rect l="T6" t="T7" r="T8" b="T9"/>
              <a:pathLst>
                <a:path w="1" h="1243">
                  <a:moveTo>
                    <a:pt x="0" y="0"/>
                  </a:moveTo>
                  <a:lnTo>
                    <a:pt x="0" y="1242"/>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71" name="Freeform 51"/>
            <p:cNvSpPr>
              <a:spLocks/>
            </p:cNvSpPr>
            <p:nvPr/>
          </p:nvSpPr>
          <p:spPr bwMode="auto">
            <a:xfrm>
              <a:off x="2066925" y="1668464"/>
              <a:ext cx="1588" cy="2517775"/>
            </a:xfrm>
            <a:custGeom>
              <a:avLst/>
              <a:gdLst>
                <a:gd name="T0" fmla="*/ 0 w 1"/>
                <a:gd name="T1" fmla="*/ 0 h 1586"/>
                <a:gd name="T2" fmla="*/ 0 w 1"/>
                <a:gd name="T3" fmla="*/ 2147483646 h 1586"/>
                <a:gd name="T4" fmla="*/ 0 60000 65536"/>
                <a:gd name="T5" fmla="*/ 0 60000 65536"/>
                <a:gd name="T6" fmla="*/ 0 w 1"/>
                <a:gd name="T7" fmla="*/ 0 h 1586"/>
                <a:gd name="T8" fmla="*/ 1 w 1"/>
                <a:gd name="T9" fmla="*/ 1586 h 1586"/>
              </a:gdLst>
              <a:ahLst/>
              <a:cxnLst>
                <a:cxn ang="T4">
                  <a:pos x="T0" y="T1"/>
                </a:cxn>
                <a:cxn ang="T5">
                  <a:pos x="T2" y="T3"/>
                </a:cxn>
              </a:cxnLst>
              <a:rect l="T6" t="T7" r="T8" b="T9"/>
              <a:pathLst>
                <a:path w="1" h="1586">
                  <a:moveTo>
                    <a:pt x="0" y="0"/>
                  </a:moveTo>
                  <a:lnTo>
                    <a:pt x="0" y="1585"/>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72" name="Rectangle 52"/>
            <p:cNvSpPr>
              <a:spLocks noChangeArrowheads="1"/>
            </p:cNvSpPr>
            <p:nvPr/>
          </p:nvSpPr>
          <p:spPr bwMode="auto">
            <a:xfrm>
              <a:off x="1820863" y="2963863"/>
              <a:ext cx="43656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200" b="1">
                  <a:solidFill>
                    <a:srgbClr val="000000"/>
                  </a:solidFill>
                </a:rPr>
                <a:t>h</a:t>
              </a:r>
              <a:r>
                <a:rPr lang="en-US" altLang="en-US" sz="1200" b="1" baseline="-25000">
                  <a:solidFill>
                    <a:srgbClr val="000000"/>
                  </a:solidFill>
                </a:rPr>
                <a:t>A</a:t>
              </a:r>
            </a:p>
          </p:txBody>
        </p:sp>
        <p:sp>
          <p:nvSpPr>
            <p:cNvPr id="26673" name="Rectangle 53"/>
            <p:cNvSpPr>
              <a:spLocks noChangeArrowheads="1"/>
            </p:cNvSpPr>
            <p:nvPr/>
          </p:nvSpPr>
          <p:spPr bwMode="auto">
            <a:xfrm>
              <a:off x="9329738" y="3886201"/>
              <a:ext cx="4365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200" b="1">
                  <a:solidFill>
                    <a:srgbClr val="000000"/>
                  </a:solidFill>
                </a:rPr>
                <a:t>h</a:t>
              </a:r>
              <a:r>
                <a:rPr lang="en-US" altLang="en-US" sz="1200" b="1" baseline="-25000">
                  <a:solidFill>
                    <a:srgbClr val="000000"/>
                  </a:solidFill>
                </a:rPr>
                <a:t>B</a:t>
              </a:r>
            </a:p>
          </p:txBody>
        </p:sp>
        <p:sp>
          <p:nvSpPr>
            <p:cNvPr id="26674" name="Freeform 54"/>
            <p:cNvSpPr>
              <a:spLocks/>
            </p:cNvSpPr>
            <p:nvPr/>
          </p:nvSpPr>
          <p:spPr bwMode="auto">
            <a:xfrm>
              <a:off x="9391650" y="2860675"/>
              <a:ext cx="768350" cy="1588"/>
            </a:xfrm>
            <a:custGeom>
              <a:avLst/>
              <a:gdLst>
                <a:gd name="T0" fmla="*/ 1217236263 w 484"/>
                <a:gd name="T1" fmla="*/ 0 h 1"/>
                <a:gd name="T2" fmla="*/ 0 w 484"/>
                <a:gd name="T3" fmla="*/ 0 h 1"/>
                <a:gd name="T4" fmla="*/ 0 60000 65536"/>
                <a:gd name="T5" fmla="*/ 0 60000 65536"/>
                <a:gd name="T6" fmla="*/ 0 w 484"/>
                <a:gd name="T7" fmla="*/ 0 h 1"/>
                <a:gd name="T8" fmla="*/ 484 w 484"/>
                <a:gd name="T9" fmla="*/ 1 h 1"/>
              </a:gdLst>
              <a:ahLst/>
              <a:cxnLst>
                <a:cxn ang="T4">
                  <a:pos x="T0" y="T1"/>
                </a:cxn>
                <a:cxn ang="T5">
                  <a:pos x="T2" y="T3"/>
                </a:cxn>
              </a:cxnLst>
              <a:rect l="T6" t="T7" r="T8" b="T9"/>
              <a:pathLst>
                <a:path w="484" h="1">
                  <a:moveTo>
                    <a:pt x="483" y="0"/>
                  </a:move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75" name="Freeform 55"/>
            <p:cNvSpPr>
              <a:spLocks/>
            </p:cNvSpPr>
            <p:nvPr/>
          </p:nvSpPr>
          <p:spPr bwMode="auto">
            <a:xfrm>
              <a:off x="1825625" y="4175125"/>
              <a:ext cx="1301750" cy="1588"/>
            </a:xfrm>
            <a:custGeom>
              <a:avLst/>
              <a:gdLst>
                <a:gd name="T0" fmla="*/ 2064008763 w 820"/>
                <a:gd name="T1" fmla="*/ 0 h 1"/>
                <a:gd name="T2" fmla="*/ 0 w 820"/>
                <a:gd name="T3" fmla="*/ 0 h 1"/>
                <a:gd name="T4" fmla="*/ 0 60000 65536"/>
                <a:gd name="T5" fmla="*/ 0 60000 65536"/>
                <a:gd name="T6" fmla="*/ 0 w 820"/>
                <a:gd name="T7" fmla="*/ 0 h 1"/>
                <a:gd name="T8" fmla="*/ 820 w 820"/>
                <a:gd name="T9" fmla="*/ 1 h 1"/>
              </a:gdLst>
              <a:ahLst/>
              <a:cxnLst>
                <a:cxn ang="T4">
                  <a:pos x="T0" y="T1"/>
                </a:cxn>
                <a:cxn ang="T5">
                  <a:pos x="T2" y="T3"/>
                </a:cxn>
              </a:cxnLst>
              <a:rect l="T6" t="T7" r="T8" b="T9"/>
              <a:pathLst>
                <a:path w="820" h="1">
                  <a:moveTo>
                    <a:pt x="819" y="0"/>
                  </a:move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76" name="Freeform 56"/>
            <p:cNvSpPr>
              <a:spLocks/>
            </p:cNvSpPr>
            <p:nvPr/>
          </p:nvSpPr>
          <p:spPr bwMode="auto">
            <a:xfrm>
              <a:off x="1617664" y="1668464"/>
              <a:ext cx="579437" cy="1587"/>
            </a:xfrm>
            <a:custGeom>
              <a:avLst/>
              <a:gdLst>
                <a:gd name="T0" fmla="*/ 917336083 w 365"/>
                <a:gd name="T1" fmla="*/ 0 h 1"/>
                <a:gd name="T2" fmla="*/ 0 w 365"/>
                <a:gd name="T3" fmla="*/ 0 h 1"/>
                <a:gd name="T4" fmla="*/ 0 60000 65536"/>
                <a:gd name="T5" fmla="*/ 0 60000 65536"/>
                <a:gd name="T6" fmla="*/ 0 w 365"/>
                <a:gd name="T7" fmla="*/ 0 h 1"/>
                <a:gd name="T8" fmla="*/ 365 w 365"/>
                <a:gd name="T9" fmla="*/ 1 h 1"/>
              </a:gdLst>
              <a:ahLst/>
              <a:cxnLst>
                <a:cxn ang="T4">
                  <a:pos x="T0" y="T1"/>
                </a:cxn>
                <a:cxn ang="T5">
                  <a:pos x="T2" y="T3"/>
                </a:cxn>
              </a:cxnLst>
              <a:rect l="T6" t="T7" r="T8" b="T9"/>
              <a:pathLst>
                <a:path w="365" h="1">
                  <a:moveTo>
                    <a:pt x="364" y="0"/>
                  </a:move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77" name="Freeform 57"/>
            <p:cNvSpPr>
              <a:spLocks/>
            </p:cNvSpPr>
            <p:nvPr/>
          </p:nvSpPr>
          <p:spPr bwMode="auto">
            <a:xfrm>
              <a:off x="4924425" y="2073275"/>
              <a:ext cx="1106488" cy="304800"/>
            </a:xfrm>
            <a:custGeom>
              <a:avLst/>
              <a:gdLst>
                <a:gd name="T0" fmla="*/ 0 w 697"/>
                <a:gd name="T1" fmla="*/ 0 h 192"/>
                <a:gd name="T2" fmla="*/ 0 w 697"/>
                <a:gd name="T3" fmla="*/ 481350638 h 192"/>
                <a:gd name="T4" fmla="*/ 1754029543 w 697"/>
                <a:gd name="T5" fmla="*/ 481350638 h 192"/>
                <a:gd name="T6" fmla="*/ 0 60000 65536"/>
                <a:gd name="T7" fmla="*/ 0 60000 65536"/>
                <a:gd name="T8" fmla="*/ 0 60000 65536"/>
                <a:gd name="T9" fmla="*/ 0 w 697"/>
                <a:gd name="T10" fmla="*/ 0 h 192"/>
                <a:gd name="T11" fmla="*/ 697 w 697"/>
                <a:gd name="T12" fmla="*/ 192 h 192"/>
              </a:gdLst>
              <a:ahLst/>
              <a:cxnLst>
                <a:cxn ang="T6">
                  <a:pos x="T0" y="T1"/>
                </a:cxn>
                <a:cxn ang="T7">
                  <a:pos x="T2" y="T3"/>
                </a:cxn>
                <a:cxn ang="T8">
                  <a:pos x="T4" y="T5"/>
                </a:cxn>
              </a:cxnLst>
              <a:rect l="T9" t="T10" r="T11" b="T12"/>
              <a:pathLst>
                <a:path w="697" h="192">
                  <a:moveTo>
                    <a:pt x="0" y="0"/>
                  </a:moveTo>
                  <a:lnTo>
                    <a:pt x="0" y="191"/>
                  </a:lnTo>
                  <a:lnTo>
                    <a:pt x="696" y="191"/>
                  </a:lnTo>
                </a:path>
              </a:pathLst>
            </a:custGeom>
            <a:noFill/>
            <a:ln w="12700" cap="rnd" cmpd="sng">
              <a:solidFill>
                <a:srgbClr val="000000"/>
              </a:solidFill>
              <a:prstDash val="lg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78" name="Rectangle 58"/>
            <p:cNvSpPr>
              <a:spLocks noChangeArrowheads="1"/>
            </p:cNvSpPr>
            <p:nvPr/>
          </p:nvSpPr>
          <p:spPr bwMode="auto">
            <a:xfrm>
              <a:off x="4943475" y="2649538"/>
              <a:ext cx="1981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050" i="1">
                  <a:solidFill>
                    <a:srgbClr val="000000"/>
                  </a:solidFill>
                </a:rPr>
                <a:t>i = Hydraulic Gradient</a:t>
              </a:r>
            </a:p>
          </p:txBody>
        </p:sp>
        <p:sp>
          <p:nvSpPr>
            <p:cNvPr id="26679" name="Rectangle 59"/>
            <p:cNvSpPr>
              <a:spLocks noChangeArrowheads="1"/>
            </p:cNvSpPr>
            <p:nvPr/>
          </p:nvSpPr>
          <p:spPr bwMode="auto">
            <a:xfrm>
              <a:off x="8802688" y="3240088"/>
              <a:ext cx="9461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050" b="1">
                  <a:solidFill>
                    <a:srgbClr val="0000FF"/>
                  </a:solidFill>
                </a:rPr>
                <a:t>(q)</a:t>
              </a:r>
            </a:p>
            <a:p>
              <a:pPr algn="ctr" eaLnBrk="1" hangingPunct="1">
                <a:spcBef>
                  <a:spcPct val="0"/>
                </a:spcBef>
                <a:buClrTx/>
                <a:buSzTx/>
                <a:buFontTx/>
                <a:buNone/>
              </a:pPr>
              <a:r>
                <a:rPr lang="en-US" altLang="en-US" sz="1050" b="1">
                  <a:solidFill>
                    <a:srgbClr val="0000FF"/>
                  </a:solidFill>
                </a:rPr>
                <a:t>Water</a:t>
              </a:r>
            </a:p>
            <a:p>
              <a:pPr algn="ctr" eaLnBrk="1" hangingPunct="1">
                <a:spcBef>
                  <a:spcPct val="0"/>
                </a:spcBef>
                <a:buClrTx/>
                <a:buSzTx/>
                <a:buFontTx/>
                <a:buNone/>
              </a:pPr>
              <a:r>
                <a:rPr lang="en-US" altLang="en-US" sz="1050" b="1">
                  <a:solidFill>
                    <a:srgbClr val="0000FF"/>
                  </a:solidFill>
                </a:rPr>
                <a:t>out</a:t>
              </a:r>
            </a:p>
          </p:txBody>
        </p:sp>
        <p:sp>
          <p:nvSpPr>
            <p:cNvPr id="26680" name="Rectangle 60"/>
            <p:cNvSpPr>
              <a:spLocks noChangeArrowheads="1"/>
            </p:cNvSpPr>
            <p:nvPr/>
          </p:nvSpPr>
          <p:spPr bwMode="auto">
            <a:xfrm rot="431250">
              <a:off x="3887789" y="5238751"/>
              <a:ext cx="34004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350">
                  <a:solidFill>
                    <a:srgbClr val="000000"/>
                  </a:solidFill>
                </a:rPr>
                <a:t>L = Drainage Path</a:t>
              </a:r>
            </a:p>
          </p:txBody>
        </p:sp>
        <p:sp>
          <p:nvSpPr>
            <p:cNvPr id="26681" name="Freeform 61"/>
            <p:cNvSpPr>
              <a:spLocks/>
            </p:cNvSpPr>
            <p:nvPr/>
          </p:nvSpPr>
          <p:spPr bwMode="auto">
            <a:xfrm>
              <a:off x="3441700" y="366714"/>
              <a:ext cx="331788" cy="85725"/>
            </a:xfrm>
            <a:custGeom>
              <a:avLst/>
              <a:gdLst>
                <a:gd name="T0" fmla="*/ 0 w 209"/>
                <a:gd name="T1" fmla="*/ 0 h 54"/>
                <a:gd name="T2" fmla="*/ 524193290 w 209"/>
                <a:gd name="T3" fmla="*/ 0 h 54"/>
                <a:gd name="T4" fmla="*/ 446069122 w 209"/>
                <a:gd name="T5" fmla="*/ 128528763 h 54"/>
                <a:gd name="T6" fmla="*/ 148690237 w 209"/>
                <a:gd name="T7" fmla="*/ 133569075 h 54"/>
                <a:gd name="T8" fmla="*/ 0 w 209"/>
                <a:gd name="T9" fmla="*/ 0 h 54"/>
                <a:gd name="T10" fmla="*/ 0 60000 65536"/>
                <a:gd name="T11" fmla="*/ 0 60000 65536"/>
                <a:gd name="T12" fmla="*/ 0 60000 65536"/>
                <a:gd name="T13" fmla="*/ 0 60000 65536"/>
                <a:gd name="T14" fmla="*/ 0 60000 65536"/>
                <a:gd name="T15" fmla="*/ 0 w 209"/>
                <a:gd name="T16" fmla="*/ 0 h 54"/>
                <a:gd name="T17" fmla="*/ 209 w 209"/>
                <a:gd name="T18" fmla="*/ 54 h 54"/>
              </a:gdLst>
              <a:ahLst/>
              <a:cxnLst>
                <a:cxn ang="T10">
                  <a:pos x="T0" y="T1"/>
                </a:cxn>
                <a:cxn ang="T11">
                  <a:pos x="T2" y="T3"/>
                </a:cxn>
                <a:cxn ang="T12">
                  <a:pos x="T4" y="T5"/>
                </a:cxn>
                <a:cxn ang="T13">
                  <a:pos x="T6" y="T7"/>
                </a:cxn>
                <a:cxn ang="T14">
                  <a:pos x="T8" y="T9"/>
                </a:cxn>
              </a:cxnLst>
              <a:rect l="T15" t="T16" r="T17" b="T18"/>
              <a:pathLst>
                <a:path w="209" h="54">
                  <a:moveTo>
                    <a:pt x="0" y="0"/>
                  </a:moveTo>
                  <a:lnTo>
                    <a:pt x="208" y="0"/>
                  </a:lnTo>
                  <a:lnTo>
                    <a:pt x="177" y="51"/>
                  </a:lnTo>
                  <a:lnTo>
                    <a:pt x="59" y="53"/>
                  </a:lnTo>
                  <a:lnTo>
                    <a:pt x="0" y="0"/>
                  </a:lnTo>
                </a:path>
              </a:pathLst>
            </a:custGeom>
            <a:solidFill>
              <a:srgbClr val="0080FF"/>
            </a:solidFill>
            <a:ln w="12700" cap="rnd" cmpd="sng">
              <a:solidFill>
                <a:srgbClr val="B0FFFF"/>
              </a:solidFill>
              <a:prstDash val="solid"/>
              <a:round/>
              <a:headEnd/>
              <a:tailEnd/>
            </a:ln>
          </p:spPr>
          <p:txBody>
            <a:bodyPr/>
            <a:lstStyle/>
            <a:p>
              <a:endParaRPr lang="en-GB" sz="1350"/>
            </a:p>
          </p:txBody>
        </p:sp>
        <p:sp>
          <p:nvSpPr>
            <p:cNvPr id="26682" name="Freeform 62"/>
            <p:cNvSpPr>
              <a:spLocks/>
            </p:cNvSpPr>
            <p:nvPr/>
          </p:nvSpPr>
          <p:spPr bwMode="auto">
            <a:xfrm>
              <a:off x="5178425" y="841375"/>
              <a:ext cx="330200" cy="84138"/>
            </a:xfrm>
            <a:custGeom>
              <a:avLst/>
              <a:gdLst>
                <a:gd name="T0" fmla="*/ 0 w 208"/>
                <a:gd name="T1" fmla="*/ 0 h 53"/>
                <a:gd name="T2" fmla="*/ 521673138 w 208"/>
                <a:gd name="T3" fmla="*/ 0 h 53"/>
                <a:gd name="T4" fmla="*/ 446068450 w 208"/>
                <a:gd name="T5" fmla="*/ 128529526 h 53"/>
                <a:gd name="T6" fmla="*/ 146169063 w 208"/>
                <a:gd name="T7" fmla="*/ 131048904 h 53"/>
                <a:gd name="T8" fmla="*/ 0 w 208"/>
                <a:gd name="T9" fmla="*/ 0 h 53"/>
                <a:gd name="T10" fmla="*/ 0 60000 65536"/>
                <a:gd name="T11" fmla="*/ 0 60000 65536"/>
                <a:gd name="T12" fmla="*/ 0 60000 65536"/>
                <a:gd name="T13" fmla="*/ 0 60000 65536"/>
                <a:gd name="T14" fmla="*/ 0 60000 65536"/>
                <a:gd name="T15" fmla="*/ 0 w 208"/>
                <a:gd name="T16" fmla="*/ 0 h 53"/>
                <a:gd name="T17" fmla="*/ 208 w 208"/>
                <a:gd name="T18" fmla="*/ 53 h 53"/>
              </a:gdLst>
              <a:ahLst/>
              <a:cxnLst>
                <a:cxn ang="T10">
                  <a:pos x="T0" y="T1"/>
                </a:cxn>
                <a:cxn ang="T11">
                  <a:pos x="T2" y="T3"/>
                </a:cxn>
                <a:cxn ang="T12">
                  <a:pos x="T4" y="T5"/>
                </a:cxn>
                <a:cxn ang="T13">
                  <a:pos x="T6" y="T7"/>
                </a:cxn>
                <a:cxn ang="T14">
                  <a:pos x="T8" y="T9"/>
                </a:cxn>
              </a:cxnLst>
              <a:rect l="T15" t="T16" r="T17" b="T18"/>
              <a:pathLst>
                <a:path w="208" h="53">
                  <a:moveTo>
                    <a:pt x="0" y="0"/>
                  </a:moveTo>
                  <a:lnTo>
                    <a:pt x="207" y="0"/>
                  </a:lnTo>
                  <a:lnTo>
                    <a:pt x="177" y="51"/>
                  </a:lnTo>
                  <a:lnTo>
                    <a:pt x="58" y="52"/>
                  </a:lnTo>
                  <a:lnTo>
                    <a:pt x="0" y="0"/>
                  </a:lnTo>
                </a:path>
              </a:pathLst>
            </a:custGeom>
            <a:solidFill>
              <a:srgbClr val="B0FFFF"/>
            </a:solidFill>
            <a:ln w="12700" cap="rnd" cmpd="sng">
              <a:solidFill>
                <a:srgbClr val="B0FFFF"/>
              </a:solidFill>
              <a:prstDash val="solid"/>
              <a:round/>
              <a:headEnd/>
              <a:tailEnd/>
            </a:ln>
          </p:spPr>
          <p:txBody>
            <a:bodyPr/>
            <a:lstStyle/>
            <a:p>
              <a:endParaRPr lang="en-GB" sz="1350"/>
            </a:p>
          </p:txBody>
        </p:sp>
        <p:sp>
          <p:nvSpPr>
            <p:cNvPr id="26684" name="Freeform 64"/>
            <p:cNvSpPr>
              <a:spLocks/>
            </p:cNvSpPr>
            <p:nvPr/>
          </p:nvSpPr>
          <p:spPr bwMode="auto">
            <a:xfrm>
              <a:off x="3536950" y="450850"/>
              <a:ext cx="2089150" cy="615950"/>
            </a:xfrm>
            <a:custGeom>
              <a:avLst/>
              <a:gdLst>
                <a:gd name="T0" fmla="*/ 292338125 w 1316"/>
                <a:gd name="T1" fmla="*/ 0 h 388"/>
                <a:gd name="T2" fmla="*/ 1129030000 w 1316"/>
                <a:gd name="T3" fmla="*/ 269657513 h 388"/>
                <a:gd name="T4" fmla="*/ 1590219388 w 1316"/>
                <a:gd name="T5" fmla="*/ 524192500 h 388"/>
                <a:gd name="T6" fmla="*/ 2147483646 w 1316"/>
                <a:gd name="T7" fmla="*/ 698084075 h 388"/>
                <a:gd name="T8" fmla="*/ 2147483646 w 1316"/>
                <a:gd name="T9" fmla="*/ 680442188 h 388"/>
                <a:gd name="T10" fmla="*/ 2147483646 w 1316"/>
                <a:gd name="T11" fmla="*/ 761087188 h 388"/>
                <a:gd name="T12" fmla="*/ 2147483646 w 1316"/>
                <a:gd name="T13" fmla="*/ 740925938 h 388"/>
                <a:gd name="T14" fmla="*/ 2147483646 w 1316"/>
                <a:gd name="T15" fmla="*/ 783769388 h 388"/>
                <a:gd name="T16" fmla="*/ 2147483646 w 1316"/>
                <a:gd name="T17" fmla="*/ 975301263 h 388"/>
                <a:gd name="T18" fmla="*/ 1867436575 w 1316"/>
                <a:gd name="T19" fmla="*/ 897175625 h 388"/>
                <a:gd name="T20" fmla="*/ 405745950 w 1316"/>
                <a:gd name="T21" fmla="*/ 451108763 h 388"/>
                <a:gd name="T22" fmla="*/ 73085325 w 1316"/>
                <a:gd name="T23" fmla="*/ 219254388 h 388"/>
                <a:gd name="T24" fmla="*/ 0 w 1316"/>
                <a:gd name="T25" fmla="*/ 0 h 388"/>
                <a:gd name="T26" fmla="*/ 292338125 w 1316"/>
                <a:gd name="T27" fmla="*/ 0 h 3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16"/>
                <a:gd name="T43" fmla="*/ 0 h 388"/>
                <a:gd name="T44" fmla="*/ 1316 w 1316"/>
                <a:gd name="T45" fmla="*/ 388 h 3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16" h="388">
                  <a:moveTo>
                    <a:pt x="116" y="0"/>
                  </a:moveTo>
                  <a:lnTo>
                    <a:pt x="448" y="107"/>
                  </a:lnTo>
                  <a:lnTo>
                    <a:pt x="631" y="208"/>
                  </a:lnTo>
                  <a:lnTo>
                    <a:pt x="955" y="277"/>
                  </a:lnTo>
                  <a:lnTo>
                    <a:pt x="1066" y="270"/>
                  </a:lnTo>
                  <a:lnTo>
                    <a:pt x="1097" y="302"/>
                  </a:lnTo>
                  <a:lnTo>
                    <a:pt x="1196" y="294"/>
                  </a:lnTo>
                  <a:lnTo>
                    <a:pt x="1315" y="311"/>
                  </a:lnTo>
                  <a:lnTo>
                    <a:pt x="1309" y="387"/>
                  </a:lnTo>
                  <a:lnTo>
                    <a:pt x="741" y="356"/>
                  </a:lnTo>
                  <a:lnTo>
                    <a:pt x="161" y="179"/>
                  </a:lnTo>
                  <a:lnTo>
                    <a:pt x="29" y="87"/>
                  </a:lnTo>
                  <a:lnTo>
                    <a:pt x="0" y="0"/>
                  </a:lnTo>
                  <a:lnTo>
                    <a:pt x="116" y="0"/>
                  </a:lnTo>
                </a:path>
              </a:pathLst>
            </a:custGeom>
            <a:gradFill rotWithShape="0">
              <a:gsLst>
                <a:gs pos="0">
                  <a:srgbClr val="B0FFFF"/>
                </a:gs>
                <a:gs pos="100000">
                  <a:srgbClr val="0080FF"/>
                </a:gs>
              </a:gsLst>
              <a:lin ang="5400000" scaled="1"/>
            </a:gradFill>
            <a:ln w="12700" cap="rnd" cmpd="sng">
              <a:solidFill>
                <a:srgbClr val="E0B090"/>
              </a:solidFill>
              <a:prstDash val="solid"/>
              <a:round/>
              <a:headEnd/>
              <a:tailEnd/>
            </a:ln>
          </p:spPr>
          <p:txBody>
            <a:bodyPr/>
            <a:lstStyle/>
            <a:p>
              <a:endParaRPr lang="en-GB" sz="1350"/>
            </a:p>
          </p:txBody>
        </p:sp>
        <p:sp>
          <p:nvSpPr>
            <p:cNvPr id="26685" name="Freeform 65"/>
            <p:cNvSpPr>
              <a:spLocks/>
            </p:cNvSpPr>
            <p:nvPr/>
          </p:nvSpPr>
          <p:spPr bwMode="auto">
            <a:xfrm>
              <a:off x="5316539" y="366714"/>
              <a:ext cx="1587" cy="477837"/>
            </a:xfrm>
            <a:custGeom>
              <a:avLst/>
              <a:gdLst>
                <a:gd name="T0" fmla="*/ 0 w 1"/>
                <a:gd name="T1" fmla="*/ 0 h 301"/>
                <a:gd name="T2" fmla="*/ 0 w 1"/>
                <a:gd name="T3" fmla="*/ 756046084 h 301"/>
                <a:gd name="T4" fmla="*/ 0 60000 65536"/>
                <a:gd name="T5" fmla="*/ 0 60000 65536"/>
                <a:gd name="T6" fmla="*/ 0 w 1"/>
                <a:gd name="T7" fmla="*/ 0 h 301"/>
                <a:gd name="T8" fmla="*/ 1 w 1"/>
                <a:gd name="T9" fmla="*/ 301 h 301"/>
              </a:gdLst>
              <a:ahLst/>
              <a:cxnLst>
                <a:cxn ang="T4">
                  <a:pos x="T0" y="T1"/>
                </a:cxn>
                <a:cxn ang="T5">
                  <a:pos x="T2" y="T3"/>
                </a:cxn>
              </a:cxnLst>
              <a:rect l="T6" t="T7" r="T8" b="T9"/>
              <a:pathLst>
                <a:path w="1" h="301">
                  <a:moveTo>
                    <a:pt x="0" y="0"/>
                  </a:moveTo>
                  <a:lnTo>
                    <a:pt x="0" y="300"/>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86" name="Freeform 66"/>
            <p:cNvSpPr>
              <a:spLocks/>
            </p:cNvSpPr>
            <p:nvPr/>
          </p:nvSpPr>
          <p:spPr bwMode="auto">
            <a:xfrm>
              <a:off x="3781425" y="366714"/>
              <a:ext cx="1652588" cy="1587"/>
            </a:xfrm>
            <a:custGeom>
              <a:avLst/>
              <a:gdLst>
                <a:gd name="T0" fmla="*/ 2147483646 w 1041"/>
                <a:gd name="T1" fmla="*/ 0 h 1"/>
                <a:gd name="T2" fmla="*/ 0 w 1041"/>
                <a:gd name="T3" fmla="*/ 0 h 1"/>
                <a:gd name="T4" fmla="*/ 0 60000 65536"/>
                <a:gd name="T5" fmla="*/ 0 60000 65536"/>
                <a:gd name="T6" fmla="*/ 0 w 1041"/>
                <a:gd name="T7" fmla="*/ 0 h 1"/>
                <a:gd name="T8" fmla="*/ 1041 w 1041"/>
                <a:gd name="T9" fmla="*/ 1 h 1"/>
              </a:gdLst>
              <a:ahLst/>
              <a:cxnLst>
                <a:cxn ang="T4">
                  <a:pos x="T0" y="T1"/>
                </a:cxn>
                <a:cxn ang="T5">
                  <a:pos x="T2" y="T3"/>
                </a:cxn>
              </a:cxnLst>
              <a:rect l="T6" t="T7" r="T8" b="T9"/>
              <a:pathLst>
                <a:path w="1041" h="1">
                  <a:moveTo>
                    <a:pt x="1040" y="0"/>
                  </a:moveTo>
                  <a:lnTo>
                    <a:pt x="0" y="0"/>
                  </a:lnTo>
                </a:path>
              </a:pathLst>
            </a:custGeom>
            <a:noFill/>
            <a:ln w="12700" cap="rnd" cmpd="sng">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87" name="Freeform 67"/>
            <p:cNvSpPr>
              <a:spLocks/>
            </p:cNvSpPr>
            <p:nvPr/>
          </p:nvSpPr>
          <p:spPr bwMode="auto">
            <a:xfrm>
              <a:off x="5056188" y="842964"/>
              <a:ext cx="495300" cy="1587"/>
            </a:xfrm>
            <a:custGeom>
              <a:avLst/>
              <a:gdLst>
                <a:gd name="T0" fmla="*/ 783769388 w 312"/>
                <a:gd name="T1" fmla="*/ 0 h 1"/>
                <a:gd name="T2" fmla="*/ 0 w 312"/>
                <a:gd name="T3" fmla="*/ 0 h 1"/>
                <a:gd name="T4" fmla="*/ 0 60000 65536"/>
                <a:gd name="T5" fmla="*/ 0 60000 65536"/>
                <a:gd name="T6" fmla="*/ 0 w 312"/>
                <a:gd name="T7" fmla="*/ 0 h 1"/>
                <a:gd name="T8" fmla="*/ 312 w 312"/>
                <a:gd name="T9" fmla="*/ 1 h 1"/>
              </a:gdLst>
              <a:ahLst/>
              <a:cxnLst>
                <a:cxn ang="T4">
                  <a:pos x="T0" y="T1"/>
                </a:cxn>
                <a:cxn ang="T5">
                  <a:pos x="T2" y="T3"/>
                </a:cxn>
              </a:cxnLst>
              <a:rect l="T6" t="T7" r="T8" b="T9"/>
              <a:pathLst>
                <a:path w="312" h="1">
                  <a:moveTo>
                    <a:pt x="311" y="0"/>
                  </a:moveTo>
                  <a:lnTo>
                    <a:pt x="0" y="0"/>
                  </a:lnTo>
                </a:path>
              </a:pathLst>
            </a:custGeom>
            <a:noFill/>
            <a:ln w="12700" cap="rnd" cmpd="sng">
              <a:solidFill>
                <a:srgbClr val="000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88" name="Freeform 68"/>
            <p:cNvSpPr>
              <a:spLocks/>
            </p:cNvSpPr>
            <p:nvPr/>
          </p:nvSpPr>
          <p:spPr bwMode="auto">
            <a:xfrm>
              <a:off x="3490914" y="1225550"/>
              <a:ext cx="33337" cy="26988"/>
            </a:xfrm>
            <a:custGeom>
              <a:avLst/>
              <a:gdLst>
                <a:gd name="T0" fmla="*/ 0 w 21"/>
                <a:gd name="T1" fmla="*/ 0 h 17"/>
                <a:gd name="T2" fmla="*/ 50402369 w 21"/>
                <a:gd name="T3" fmla="*/ 0 h 17"/>
                <a:gd name="T4" fmla="*/ 25201185 w 21"/>
                <a:gd name="T5" fmla="*/ 40323247 h 17"/>
                <a:gd name="T6" fmla="*/ 0 w 21"/>
                <a:gd name="T7" fmla="*/ 0 h 17"/>
                <a:gd name="T8" fmla="*/ 0 60000 65536"/>
                <a:gd name="T9" fmla="*/ 0 60000 65536"/>
                <a:gd name="T10" fmla="*/ 0 60000 65536"/>
                <a:gd name="T11" fmla="*/ 0 60000 65536"/>
                <a:gd name="T12" fmla="*/ 0 w 21"/>
                <a:gd name="T13" fmla="*/ 0 h 17"/>
                <a:gd name="T14" fmla="*/ 21 w 21"/>
                <a:gd name="T15" fmla="*/ 17 h 17"/>
              </a:gdLst>
              <a:ahLst/>
              <a:cxnLst>
                <a:cxn ang="T8">
                  <a:pos x="T0" y="T1"/>
                </a:cxn>
                <a:cxn ang="T9">
                  <a:pos x="T2" y="T3"/>
                </a:cxn>
                <a:cxn ang="T10">
                  <a:pos x="T4" y="T5"/>
                </a:cxn>
                <a:cxn ang="T11">
                  <a:pos x="T6" y="T7"/>
                </a:cxn>
              </a:cxnLst>
              <a:rect l="T12" t="T13" r="T14" b="T15"/>
              <a:pathLst>
                <a:path w="21" h="17">
                  <a:moveTo>
                    <a:pt x="0" y="0"/>
                  </a:moveTo>
                  <a:lnTo>
                    <a:pt x="20" y="0"/>
                  </a:lnTo>
                  <a:lnTo>
                    <a:pt x="10" y="16"/>
                  </a:lnTo>
                  <a:lnTo>
                    <a:pt x="0" y="0"/>
                  </a:lnTo>
                </a:path>
              </a:pathLst>
            </a:custGeom>
            <a:solidFill>
              <a:srgbClr val="000000"/>
            </a:solidFill>
            <a:ln w="12700" cap="rnd" cmpd="sng">
              <a:solidFill>
                <a:srgbClr val="000000"/>
              </a:solidFill>
              <a:prstDash val="solid"/>
              <a:round/>
              <a:headEnd/>
              <a:tailEnd/>
            </a:ln>
          </p:spPr>
          <p:txBody>
            <a:bodyPr/>
            <a:lstStyle/>
            <a:p>
              <a:endParaRPr lang="en-GB" sz="1350"/>
            </a:p>
          </p:txBody>
        </p:sp>
        <p:sp>
          <p:nvSpPr>
            <p:cNvPr id="26689" name="Freeform 69"/>
            <p:cNvSpPr>
              <a:spLocks/>
            </p:cNvSpPr>
            <p:nvPr/>
          </p:nvSpPr>
          <p:spPr bwMode="auto">
            <a:xfrm>
              <a:off x="5414964" y="811214"/>
              <a:ext cx="34925" cy="28575"/>
            </a:xfrm>
            <a:custGeom>
              <a:avLst/>
              <a:gdLst>
                <a:gd name="T0" fmla="*/ 0 w 22"/>
                <a:gd name="T1" fmla="*/ 0 h 18"/>
                <a:gd name="T2" fmla="*/ 52924075 w 22"/>
                <a:gd name="T3" fmla="*/ 0 h 18"/>
                <a:gd name="T4" fmla="*/ 25201563 w 22"/>
                <a:gd name="T5" fmla="*/ 42843450 h 18"/>
                <a:gd name="T6" fmla="*/ 0 w 22"/>
                <a:gd name="T7" fmla="*/ 0 h 18"/>
                <a:gd name="T8" fmla="*/ 0 60000 65536"/>
                <a:gd name="T9" fmla="*/ 0 60000 65536"/>
                <a:gd name="T10" fmla="*/ 0 60000 65536"/>
                <a:gd name="T11" fmla="*/ 0 60000 65536"/>
                <a:gd name="T12" fmla="*/ 0 w 22"/>
                <a:gd name="T13" fmla="*/ 0 h 18"/>
                <a:gd name="T14" fmla="*/ 22 w 22"/>
                <a:gd name="T15" fmla="*/ 18 h 18"/>
              </a:gdLst>
              <a:ahLst/>
              <a:cxnLst>
                <a:cxn ang="T8">
                  <a:pos x="T0" y="T1"/>
                </a:cxn>
                <a:cxn ang="T9">
                  <a:pos x="T2" y="T3"/>
                </a:cxn>
                <a:cxn ang="T10">
                  <a:pos x="T4" y="T5"/>
                </a:cxn>
                <a:cxn ang="T11">
                  <a:pos x="T6" y="T7"/>
                </a:cxn>
              </a:cxnLst>
              <a:rect l="T12" t="T13" r="T14" b="T15"/>
              <a:pathLst>
                <a:path w="22" h="18">
                  <a:moveTo>
                    <a:pt x="0" y="0"/>
                  </a:moveTo>
                  <a:lnTo>
                    <a:pt x="21" y="0"/>
                  </a:lnTo>
                  <a:lnTo>
                    <a:pt x="10" y="17"/>
                  </a:lnTo>
                  <a:lnTo>
                    <a:pt x="0" y="0"/>
                  </a:lnTo>
                </a:path>
              </a:pathLst>
            </a:custGeom>
            <a:solidFill>
              <a:srgbClr val="000000"/>
            </a:solidFill>
            <a:ln w="12700" cap="rnd" cmpd="sng">
              <a:solidFill>
                <a:srgbClr val="000000"/>
              </a:solidFill>
              <a:prstDash val="solid"/>
              <a:round/>
              <a:headEnd/>
              <a:tailEnd/>
            </a:ln>
          </p:spPr>
          <p:txBody>
            <a:bodyPr/>
            <a:lstStyle/>
            <a:p>
              <a:endParaRPr lang="en-GB" sz="1350"/>
            </a:p>
          </p:txBody>
        </p:sp>
        <p:sp>
          <p:nvSpPr>
            <p:cNvPr id="26690" name="Freeform 70"/>
            <p:cNvSpPr>
              <a:spLocks/>
            </p:cNvSpPr>
            <p:nvPr/>
          </p:nvSpPr>
          <p:spPr bwMode="auto">
            <a:xfrm>
              <a:off x="3270250" y="1252539"/>
              <a:ext cx="2439988" cy="1587"/>
            </a:xfrm>
            <a:custGeom>
              <a:avLst/>
              <a:gdLst>
                <a:gd name="T0" fmla="*/ 0 w 1537"/>
                <a:gd name="T1" fmla="*/ 0 h 1"/>
                <a:gd name="T2" fmla="*/ 2147483646 w 1537"/>
                <a:gd name="T3" fmla="*/ 0 h 1"/>
                <a:gd name="T4" fmla="*/ 0 60000 65536"/>
                <a:gd name="T5" fmla="*/ 0 60000 65536"/>
                <a:gd name="T6" fmla="*/ 0 w 1537"/>
                <a:gd name="T7" fmla="*/ 0 h 1"/>
                <a:gd name="T8" fmla="*/ 1537 w 1537"/>
                <a:gd name="T9" fmla="*/ 1 h 1"/>
              </a:gdLst>
              <a:ahLst/>
              <a:cxnLst>
                <a:cxn ang="T4">
                  <a:pos x="T0" y="T1"/>
                </a:cxn>
                <a:cxn ang="T5">
                  <a:pos x="T2" y="T3"/>
                </a:cxn>
              </a:cxnLst>
              <a:rect l="T6" t="T7" r="T8" b="T9"/>
              <a:pathLst>
                <a:path w="1537" h="1">
                  <a:moveTo>
                    <a:pt x="0" y="0"/>
                  </a:moveTo>
                  <a:lnTo>
                    <a:pt x="1536" y="0"/>
                  </a:lnTo>
                </a:path>
              </a:pathLst>
            </a:custGeom>
            <a:noFill/>
            <a:ln w="254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91" name="Freeform 71"/>
            <p:cNvSpPr>
              <a:spLocks/>
            </p:cNvSpPr>
            <p:nvPr/>
          </p:nvSpPr>
          <p:spPr bwMode="auto">
            <a:xfrm>
              <a:off x="3495676" y="339726"/>
              <a:ext cx="34925" cy="28575"/>
            </a:xfrm>
            <a:custGeom>
              <a:avLst/>
              <a:gdLst>
                <a:gd name="T0" fmla="*/ 0 w 22"/>
                <a:gd name="T1" fmla="*/ 0 h 18"/>
                <a:gd name="T2" fmla="*/ 52924075 w 22"/>
                <a:gd name="T3" fmla="*/ 0 h 18"/>
                <a:gd name="T4" fmla="*/ 27722513 w 22"/>
                <a:gd name="T5" fmla="*/ 42843450 h 18"/>
                <a:gd name="T6" fmla="*/ 0 w 22"/>
                <a:gd name="T7" fmla="*/ 0 h 18"/>
                <a:gd name="T8" fmla="*/ 0 60000 65536"/>
                <a:gd name="T9" fmla="*/ 0 60000 65536"/>
                <a:gd name="T10" fmla="*/ 0 60000 65536"/>
                <a:gd name="T11" fmla="*/ 0 60000 65536"/>
                <a:gd name="T12" fmla="*/ 0 w 22"/>
                <a:gd name="T13" fmla="*/ 0 h 18"/>
                <a:gd name="T14" fmla="*/ 22 w 22"/>
                <a:gd name="T15" fmla="*/ 18 h 18"/>
              </a:gdLst>
              <a:ahLst/>
              <a:cxnLst>
                <a:cxn ang="T8">
                  <a:pos x="T0" y="T1"/>
                </a:cxn>
                <a:cxn ang="T9">
                  <a:pos x="T2" y="T3"/>
                </a:cxn>
                <a:cxn ang="T10">
                  <a:pos x="T4" y="T5"/>
                </a:cxn>
                <a:cxn ang="T11">
                  <a:pos x="T6" y="T7"/>
                </a:cxn>
              </a:cxnLst>
              <a:rect l="T12" t="T13" r="T14" b="T15"/>
              <a:pathLst>
                <a:path w="22" h="18">
                  <a:moveTo>
                    <a:pt x="0" y="0"/>
                  </a:moveTo>
                  <a:lnTo>
                    <a:pt x="21" y="0"/>
                  </a:lnTo>
                  <a:lnTo>
                    <a:pt x="11" y="17"/>
                  </a:lnTo>
                  <a:lnTo>
                    <a:pt x="0" y="0"/>
                  </a:lnTo>
                </a:path>
              </a:pathLst>
            </a:custGeom>
            <a:solidFill>
              <a:srgbClr val="000000"/>
            </a:solidFill>
            <a:ln w="12700" cap="rnd" cmpd="sng">
              <a:solidFill>
                <a:srgbClr val="000000"/>
              </a:solidFill>
              <a:prstDash val="solid"/>
              <a:round/>
              <a:headEnd/>
              <a:tailEnd/>
            </a:ln>
          </p:spPr>
          <p:txBody>
            <a:bodyPr/>
            <a:lstStyle/>
            <a:p>
              <a:endParaRPr lang="en-GB" sz="1350"/>
            </a:p>
          </p:txBody>
        </p:sp>
        <p:sp>
          <p:nvSpPr>
            <p:cNvPr id="26692" name="Rectangle 72"/>
            <p:cNvSpPr>
              <a:spLocks noChangeArrowheads="1"/>
            </p:cNvSpPr>
            <p:nvPr/>
          </p:nvSpPr>
          <p:spPr bwMode="auto">
            <a:xfrm>
              <a:off x="3405188" y="1165225"/>
              <a:ext cx="228600"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225">
                  <a:solidFill>
                    <a:srgbClr val="000000"/>
                  </a:solidFill>
                </a:rPr>
                <a:t>Datum</a:t>
              </a:r>
            </a:p>
          </p:txBody>
        </p:sp>
        <p:sp>
          <p:nvSpPr>
            <p:cNvPr id="26693" name="Freeform 73"/>
            <p:cNvSpPr>
              <a:spLocks/>
            </p:cNvSpPr>
            <p:nvPr/>
          </p:nvSpPr>
          <p:spPr bwMode="auto">
            <a:xfrm>
              <a:off x="5249864" y="842963"/>
              <a:ext cx="1587" cy="411162"/>
            </a:xfrm>
            <a:custGeom>
              <a:avLst/>
              <a:gdLst>
                <a:gd name="T0" fmla="*/ 0 w 1"/>
                <a:gd name="T1" fmla="*/ 0 h 259"/>
                <a:gd name="T2" fmla="*/ 0 w 1"/>
                <a:gd name="T3" fmla="*/ 650199522 h 259"/>
                <a:gd name="T4" fmla="*/ 0 60000 65536"/>
                <a:gd name="T5" fmla="*/ 0 60000 65536"/>
                <a:gd name="T6" fmla="*/ 0 w 1"/>
                <a:gd name="T7" fmla="*/ 0 h 259"/>
                <a:gd name="T8" fmla="*/ 1 w 1"/>
                <a:gd name="T9" fmla="*/ 259 h 259"/>
              </a:gdLst>
              <a:ahLst/>
              <a:cxnLst>
                <a:cxn ang="T4">
                  <a:pos x="T0" y="T1"/>
                </a:cxn>
                <a:cxn ang="T5">
                  <a:pos x="T2" y="T3"/>
                </a:cxn>
              </a:cxnLst>
              <a:rect l="T6" t="T7" r="T8" b="T9"/>
              <a:pathLst>
                <a:path w="1" h="259">
                  <a:moveTo>
                    <a:pt x="0" y="0"/>
                  </a:moveTo>
                  <a:lnTo>
                    <a:pt x="0" y="258"/>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94" name="Freeform 74"/>
            <p:cNvSpPr>
              <a:spLocks/>
            </p:cNvSpPr>
            <p:nvPr/>
          </p:nvSpPr>
          <p:spPr bwMode="auto">
            <a:xfrm>
              <a:off x="3824289" y="366713"/>
              <a:ext cx="1587" cy="887412"/>
            </a:xfrm>
            <a:custGeom>
              <a:avLst/>
              <a:gdLst>
                <a:gd name="T0" fmla="*/ 0 w 1"/>
                <a:gd name="T1" fmla="*/ 0 h 559"/>
                <a:gd name="T2" fmla="*/ 0 w 1"/>
                <a:gd name="T3" fmla="*/ 1406246395 h 559"/>
                <a:gd name="T4" fmla="*/ 0 60000 65536"/>
                <a:gd name="T5" fmla="*/ 0 60000 65536"/>
                <a:gd name="T6" fmla="*/ 0 w 1"/>
                <a:gd name="T7" fmla="*/ 0 h 559"/>
                <a:gd name="T8" fmla="*/ 1 w 1"/>
                <a:gd name="T9" fmla="*/ 559 h 559"/>
              </a:gdLst>
              <a:ahLst/>
              <a:cxnLst>
                <a:cxn ang="T4">
                  <a:pos x="T0" y="T1"/>
                </a:cxn>
                <a:cxn ang="T5">
                  <a:pos x="T2" y="T3"/>
                </a:cxn>
              </a:cxnLst>
              <a:rect l="T6" t="T7" r="T8" b="T9"/>
              <a:pathLst>
                <a:path w="1" h="559">
                  <a:moveTo>
                    <a:pt x="0" y="0"/>
                  </a:moveTo>
                  <a:lnTo>
                    <a:pt x="0" y="558"/>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695" name="Rectangle 75"/>
            <p:cNvSpPr>
              <a:spLocks noChangeArrowheads="1"/>
            </p:cNvSpPr>
            <p:nvPr/>
          </p:nvSpPr>
          <p:spPr bwMode="auto">
            <a:xfrm>
              <a:off x="3832225" y="873125"/>
              <a:ext cx="160338"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450">
                  <a:solidFill>
                    <a:srgbClr val="000000"/>
                  </a:solidFill>
                </a:rPr>
                <a:t>h</a:t>
              </a:r>
              <a:r>
                <a:rPr lang="en-US" altLang="en-US" sz="450" baseline="-25000">
                  <a:solidFill>
                    <a:srgbClr val="000000"/>
                  </a:solidFill>
                </a:rPr>
                <a:t>A</a:t>
              </a:r>
            </a:p>
          </p:txBody>
        </p:sp>
        <p:sp>
          <p:nvSpPr>
            <p:cNvPr id="26696" name="Rectangle 76"/>
            <p:cNvSpPr>
              <a:spLocks noChangeArrowheads="1"/>
            </p:cNvSpPr>
            <p:nvPr/>
          </p:nvSpPr>
          <p:spPr bwMode="auto">
            <a:xfrm>
              <a:off x="5365751" y="765175"/>
              <a:ext cx="149225"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25">
                  <a:solidFill>
                    <a:srgbClr val="000000"/>
                  </a:solidFill>
                </a:rPr>
                <a:t>W.T.</a:t>
              </a:r>
            </a:p>
          </p:txBody>
        </p:sp>
        <p:sp>
          <p:nvSpPr>
            <p:cNvPr id="26697" name="Rectangle 77"/>
            <p:cNvSpPr>
              <a:spLocks noChangeArrowheads="1"/>
            </p:cNvSpPr>
            <p:nvPr/>
          </p:nvSpPr>
          <p:spPr bwMode="auto">
            <a:xfrm>
              <a:off x="5253038" y="1095375"/>
              <a:ext cx="158750"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450">
                  <a:solidFill>
                    <a:srgbClr val="000000"/>
                  </a:solidFill>
                </a:rPr>
                <a:t>h</a:t>
              </a:r>
              <a:r>
                <a:rPr lang="en-US" altLang="en-US" sz="450" baseline="-25000">
                  <a:solidFill>
                    <a:srgbClr val="000000"/>
                  </a:solidFill>
                </a:rPr>
                <a:t>B</a:t>
              </a:r>
            </a:p>
          </p:txBody>
        </p:sp>
        <p:sp>
          <p:nvSpPr>
            <p:cNvPr id="26698" name="Rectangle 78"/>
            <p:cNvSpPr>
              <a:spLocks noChangeArrowheads="1"/>
            </p:cNvSpPr>
            <p:nvPr/>
          </p:nvSpPr>
          <p:spPr bwMode="auto">
            <a:xfrm>
              <a:off x="4994275" y="565151"/>
              <a:ext cx="34290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300" i="1">
                  <a:solidFill>
                    <a:srgbClr val="000000"/>
                  </a:solidFill>
                  <a:latin typeface="WP Greek Century"/>
                </a:rPr>
                <a:t>)</a:t>
              </a:r>
              <a:r>
                <a:rPr lang="en-US" altLang="en-US" sz="300" i="1">
                  <a:solidFill>
                    <a:srgbClr val="000000"/>
                  </a:solidFill>
                </a:rPr>
                <a:t>h = h</a:t>
              </a:r>
              <a:r>
                <a:rPr lang="en-US" altLang="en-US" sz="300" i="1" baseline="-25000">
                  <a:solidFill>
                    <a:srgbClr val="000000"/>
                  </a:solidFill>
                </a:rPr>
                <a:t>A</a:t>
              </a:r>
              <a:r>
                <a:rPr lang="en-US" altLang="en-US" sz="300" i="1">
                  <a:solidFill>
                    <a:srgbClr val="000000"/>
                  </a:solidFill>
                </a:rPr>
                <a:t> - h</a:t>
              </a:r>
              <a:r>
                <a:rPr lang="en-US" altLang="en-US" sz="300" i="1" baseline="-25000">
                  <a:solidFill>
                    <a:srgbClr val="000000"/>
                  </a:solidFill>
                </a:rPr>
                <a:t>B</a:t>
              </a:r>
            </a:p>
          </p:txBody>
        </p:sp>
        <p:sp>
          <p:nvSpPr>
            <p:cNvPr id="26700" name="Rectangle 84"/>
            <p:cNvSpPr>
              <a:spLocks noChangeArrowheads="1"/>
            </p:cNvSpPr>
            <p:nvPr/>
          </p:nvSpPr>
          <p:spPr bwMode="auto">
            <a:xfrm>
              <a:off x="4016376" y="460375"/>
              <a:ext cx="396875" cy="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25">
                  <a:solidFill>
                    <a:srgbClr val="000000"/>
                  </a:solidFill>
                </a:rPr>
                <a:t>Impervious Soil</a:t>
              </a:r>
            </a:p>
          </p:txBody>
        </p:sp>
        <p:sp>
          <p:nvSpPr>
            <p:cNvPr id="26701" name="Rectangle 85"/>
            <p:cNvSpPr>
              <a:spLocks noChangeArrowheads="1"/>
            </p:cNvSpPr>
            <p:nvPr/>
          </p:nvSpPr>
          <p:spPr bwMode="auto">
            <a:xfrm>
              <a:off x="4037014" y="1074739"/>
              <a:ext cx="396875" cy="5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25">
                  <a:solidFill>
                    <a:srgbClr val="000000"/>
                  </a:solidFill>
                </a:rPr>
                <a:t>Impervious Soil</a:t>
              </a:r>
            </a:p>
          </p:txBody>
        </p:sp>
        <p:sp>
          <p:nvSpPr>
            <p:cNvPr id="26702" name="Freeform 87"/>
            <p:cNvSpPr>
              <a:spLocks/>
            </p:cNvSpPr>
            <p:nvPr/>
          </p:nvSpPr>
          <p:spPr bwMode="auto">
            <a:xfrm>
              <a:off x="8194676" y="4832350"/>
              <a:ext cx="1584325" cy="1588"/>
            </a:xfrm>
            <a:custGeom>
              <a:avLst/>
              <a:gdLst>
                <a:gd name="T0" fmla="*/ 2147483646 w 998"/>
                <a:gd name="T1" fmla="*/ 0 h 1"/>
                <a:gd name="T2" fmla="*/ 0 w 998"/>
                <a:gd name="T3" fmla="*/ 0 h 1"/>
                <a:gd name="T4" fmla="*/ 0 60000 65536"/>
                <a:gd name="T5" fmla="*/ 0 60000 65536"/>
                <a:gd name="T6" fmla="*/ 0 w 998"/>
                <a:gd name="T7" fmla="*/ 0 h 1"/>
                <a:gd name="T8" fmla="*/ 998 w 998"/>
                <a:gd name="T9" fmla="*/ 1 h 1"/>
              </a:gdLst>
              <a:ahLst/>
              <a:cxnLst>
                <a:cxn ang="T4">
                  <a:pos x="T0" y="T1"/>
                </a:cxn>
                <a:cxn ang="T5">
                  <a:pos x="T2" y="T3"/>
                </a:cxn>
              </a:cxnLst>
              <a:rect l="T6" t="T7" r="T8" b="T9"/>
              <a:pathLst>
                <a:path w="998" h="1">
                  <a:moveTo>
                    <a:pt x="997" y="0"/>
                  </a:moveTo>
                  <a:lnTo>
                    <a:pt x="0"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703" name="Freeform 88"/>
            <p:cNvSpPr>
              <a:spLocks/>
            </p:cNvSpPr>
            <p:nvPr/>
          </p:nvSpPr>
          <p:spPr bwMode="auto">
            <a:xfrm>
              <a:off x="3051175" y="1658939"/>
              <a:ext cx="311150" cy="1587"/>
            </a:xfrm>
            <a:custGeom>
              <a:avLst/>
              <a:gdLst>
                <a:gd name="T0" fmla="*/ 0 w 196"/>
                <a:gd name="T1" fmla="*/ 0 h 1"/>
                <a:gd name="T2" fmla="*/ 491431263 w 196"/>
                <a:gd name="T3" fmla="*/ 0 h 1"/>
                <a:gd name="T4" fmla="*/ 0 60000 65536"/>
                <a:gd name="T5" fmla="*/ 0 60000 65536"/>
                <a:gd name="T6" fmla="*/ 0 w 196"/>
                <a:gd name="T7" fmla="*/ 0 h 1"/>
                <a:gd name="T8" fmla="*/ 196 w 196"/>
                <a:gd name="T9" fmla="*/ 1 h 1"/>
              </a:gdLst>
              <a:ahLst/>
              <a:cxnLst>
                <a:cxn ang="T4">
                  <a:pos x="T0" y="T1"/>
                </a:cxn>
                <a:cxn ang="T5">
                  <a:pos x="T2" y="T3"/>
                </a:cxn>
              </a:cxnLst>
              <a:rect l="T6" t="T7" r="T8" b="T9"/>
              <a:pathLst>
                <a:path w="196" h="1">
                  <a:moveTo>
                    <a:pt x="0" y="0"/>
                  </a:moveTo>
                  <a:lnTo>
                    <a:pt x="195"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704" name="Rectangle 89"/>
            <p:cNvSpPr>
              <a:spLocks noChangeArrowheads="1"/>
            </p:cNvSpPr>
            <p:nvPr/>
          </p:nvSpPr>
          <p:spPr bwMode="auto">
            <a:xfrm>
              <a:off x="1873251" y="5241926"/>
              <a:ext cx="4349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200" b="1">
                  <a:solidFill>
                    <a:srgbClr val="000000"/>
                  </a:solidFill>
                </a:rPr>
                <a:t>Z</a:t>
              </a:r>
              <a:r>
                <a:rPr lang="en-US" altLang="en-US" sz="1200" b="1" baseline="-25000">
                  <a:solidFill>
                    <a:srgbClr val="000000"/>
                  </a:solidFill>
                </a:rPr>
                <a:t>A</a:t>
              </a:r>
            </a:p>
          </p:txBody>
        </p:sp>
        <p:sp>
          <p:nvSpPr>
            <p:cNvPr id="26705" name="Rectangle 90"/>
            <p:cNvSpPr>
              <a:spLocks noChangeArrowheads="1"/>
            </p:cNvSpPr>
            <p:nvPr/>
          </p:nvSpPr>
          <p:spPr bwMode="auto">
            <a:xfrm>
              <a:off x="6400800" y="5976938"/>
              <a:ext cx="8636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1200">
                  <a:solidFill>
                    <a:srgbClr val="000000"/>
                  </a:solidFill>
                </a:rPr>
                <a:t>Datum</a:t>
              </a:r>
            </a:p>
          </p:txBody>
        </p:sp>
        <p:sp>
          <p:nvSpPr>
            <p:cNvPr id="26706" name="Freeform 91"/>
            <p:cNvSpPr>
              <a:spLocks/>
            </p:cNvSpPr>
            <p:nvPr/>
          </p:nvSpPr>
          <p:spPr bwMode="auto">
            <a:xfrm>
              <a:off x="6588126" y="6154739"/>
              <a:ext cx="157163" cy="134937"/>
            </a:xfrm>
            <a:custGeom>
              <a:avLst/>
              <a:gdLst>
                <a:gd name="T0" fmla="*/ 0 w 99"/>
                <a:gd name="T1" fmla="*/ 0 h 85"/>
                <a:gd name="T2" fmla="*/ 246976098 w 99"/>
                <a:gd name="T3" fmla="*/ 0 h 85"/>
                <a:gd name="T4" fmla="*/ 123488843 w 99"/>
                <a:gd name="T5" fmla="*/ 211692341 h 85"/>
                <a:gd name="T6" fmla="*/ 0 w 99"/>
                <a:gd name="T7" fmla="*/ 0 h 85"/>
                <a:gd name="T8" fmla="*/ 0 60000 65536"/>
                <a:gd name="T9" fmla="*/ 0 60000 65536"/>
                <a:gd name="T10" fmla="*/ 0 60000 65536"/>
                <a:gd name="T11" fmla="*/ 0 60000 65536"/>
                <a:gd name="T12" fmla="*/ 0 w 99"/>
                <a:gd name="T13" fmla="*/ 0 h 85"/>
                <a:gd name="T14" fmla="*/ 99 w 99"/>
                <a:gd name="T15" fmla="*/ 85 h 85"/>
              </a:gdLst>
              <a:ahLst/>
              <a:cxnLst>
                <a:cxn ang="T8">
                  <a:pos x="T0" y="T1"/>
                </a:cxn>
                <a:cxn ang="T9">
                  <a:pos x="T2" y="T3"/>
                </a:cxn>
                <a:cxn ang="T10">
                  <a:pos x="T4" y="T5"/>
                </a:cxn>
                <a:cxn ang="T11">
                  <a:pos x="T6" y="T7"/>
                </a:cxn>
              </a:cxnLst>
              <a:rect l="T12" t="T13" r="T14" b="T15"/>
              <a:pathLst>
                <a:path w="99" h="85">
                  <a:moveTo>
                    <a:pt x="0" y="0"/>
                  </a:moveTo>
                  <a:lnTo>
                    <a:pt x="98" y="0"/>
                  </a:lnTo>
                  <a:lnTo>
                    <a:pt x="49" y="84"/>
                  </a:lnTo>
                  <a:lnTo>
                    <a:pt x="0" y="0"/>
                  </a:lnTo>
                </a:path>
              </a:pathLst>
            </a:custGeom>
            <a:pattFill prst="pct20">
              <a:fgClr>
                <a:srgbClr val="000000"/>
              </a:fgClr>
              <a:bgClr>
                <a:srgbClr val="FFFFFF"/>
              </a:bgClr>
            </a:pattFill>
            <a:ln w="12700" cap="rnd" cmpd="sng">
              <a:solidFill>
                <a:srgbClr val="000000"/>
              </a:solidFill>
              <a:prstDash val="solid"/>
              <a:round/>
              <a:headEnd/>
              <a:tailEnd/>
            </a:ln>
          </p:spPr>
          <p:txBody>
            <a:bodyPr/>
            <a:lstStyle/>
            <a:p>
              <a:endParaRPr lang="en-GB" sz="1350"/>
            </a:p>
          </p:txBody>
        </p:sp>
        <p:sp>
          <p:nvSpPr>
            <p:cNvPr id="26708" name="Freeform 93"/>
            <p:cNvSpPr>
              <a:spLocks/>
            </p:cNvSpPr>
            <p:nvPr/>
          </p:nvSpPr>
          <p:spPr bwMode="auto">
            <a:xfrm>
              <a:off x="2068514" y="4189414"/>
              <a:ext cx="1587" cy="2073275"/>
            </a:xfrm>
            <a:custGeom>
              <a:avLst/>
              <a:gdLst>
                <a:gd name="T0" fmla="*/ 0 w 1"/>
                <a:gd name="T1" fmla="*/ 0 h 1306"/>
                <a:gd name="T2" fmla="*/ 0 w 1"/>
                <a:gd name="T3" fmla="*/ 2147483646 h 1306"/>
                <a:gd name="T4" fmla="*/ 0 60000 65536"/>
                <a:gd name="T5" fmla="*/ 0 60000 65536"/>
                <a:gd name="T6" fmla="*/ 0 w 1"/>
                <a:gd name="T7" fmla="*/ 0 h 1306"/>
                <a:gd name="T8" fmla="*/ 1 w 1"/>
                <a:gd name="T9" fmla="*/ 1306 h 1306"/>
              </a:gdLst>
              <a:ahLst/>
              <a:cxnLst>
                <a:cxn ang="T4">
                  <a:pos x="T0" y="T1"/>
                </a:cxn>
                <a:cxn ang="T5">
                  <a:pos x="T2" y="T3"/>
                </a:cxn>
              </a:cxnLst>
              <a:rect l="T6" t="T7" r="T8" b="T9"/>
              <a:pathLst>
                <a:path w="1" h="1306">
                  <a:moveTo>
                    <a:pt x="0" y="0"/>
                  </a:moveTo>
                  <a:lnTo>
                    <a:pt x="0" y="1305"/>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709" name="Freeform 94"/>
            <p:cNvSpPr>
              <a:spLocks/>
            </p:cNvSpPr>
            <p:nvPr/>
          </p:nvSpPr>
          <p:spPr bwMode="auto">
            <a:xfrm>
              <a:off x="9582150" y="4835525"/>
              <a:ext cx="1588" cy="1435100"/>
            </a:xfrm>
            <a:custGeom>
              <a:avLst/>
              <a:gdLst>
                <a:gd name="T0" fmla="*/ 0 w 1"/>
                <a:gd name="T1" fmla="*/ 0 h 904"/>
                <a:gd name="T2" fmla="*/ 0 w 1"/>
                <a:gd name="T3" fmla="*/ 2147483646 h 904"/>
                <a:gd name="T4" fmla="*/ 0 60000 65536"/>
                <a:gd name="T5" fmla="*/ 0 60000 65536"/>
                <a:gd name="T6" fmla="*/ 0 w 1"/>
                <a:gd name="T7" fmla="*/ 0 h 904"/>
                <a:gd name="T8" fmla="*/ 1 w 1"/>
                <a:gd name="T9" fmla="*/ 904 h 904"/>
              </a:gdLst>
              <a:ahLst/>
              <a:cxnLst>
                <a:cxn ang="T4">
                  <a:pos x="T0" y="T1"/>
                </a:cxn>
                <a:cxn ang="T5">
                  <a:pos x="T2" y="T3"/>
                </a:cxn>
              </a:cxnLst>
              <a:rect l="T6" t="T7" r="T8" b="T9"/>
              <a:pathLst>
                <a:path w="1" h="904">
                  <a:moveTo>
                    <a:pt x="0" y="0"/>
                  </a:moveTo>
                  <a:lnTo>
                    <a:pt x="0" y="903"/>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710" name="Rectangle 95"/>
            <p:cNvSpPr>
              <a:spLocks noChangeArrowheads="1"/>
            </p:cNvSpPr>
            <p:nvPr/>
          </p:nvSpPr>
          <p:spPr bwMode="auto">
            <a:xfrm>
              <a:off x="9351964" y="5310188"/>
              <a:ext cx="4349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200" b="1">
                  <a:solidFill>
                    <a:srgbClr val="000000"/>
                  </a:solidFill>
                </a:rPr>
                <a:t>Z</a:t>
              </a:r>
              <a:r>
                <a:rPr lang="en-US" altLang="en-US" sz="1200" b="1" baseline="-25000">
                  <a:solidFill>
                    <a:srgbClr val="000000"/>
                  </a:solidFill>
                </a:rPr>
                <a:t>B</a:t>
              </a:r>
            </a:p>
          </p:txBody>
        </p:sp>
        <p:sp>
          <p:nvSpPr>
            <p:cNvPr id="26711" name="Rectangle 96"/>
            <p:cNvSpPr>
              <a:spLocks noChangeArrowheads="1"/>
            </p:cNvSpPr>
            <p:nvPr/>
          </p:nvSpPr>
          <p:spPr bwMode="auto">
            <a:xfrm rot="16203750">
              <a:off x="1524001" y="5091113"/>
              <a:ext cx="14636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050">
                  <a:solidFill>
                    <a:srgbClr val="000000"/>
                  </a:solidFill>
                </a:rPr>
                <a:t>Elevation Head</a:t>
              </a:r>
            </a:p>
          </p:txBody>
        </p:sp>
        <p:sp>
          <p:nvSpPr>
            <p:cNvPr id="26712" name="Rectangle 97"/>
            <p:cNvSpPr>
              <a:spLocks noChangeArrowheads="1"/>
            </p:cNvSpPr>
            <p:nvPr/>
          </p:nvSpPr>
          <p:spPr bwMode="auto">
            <a:xfrm rot="16203750">
              <a:off x="1499394" y="2988469"/>
              <a:ext cx="1462088"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050">
                  <a:solidFill>
                    <a:srgbClr val="000000"/>
                  </a:solidFill>
                </a:rPr>
                <a:t>Pressure Head</a:t>
              </a:r>
            </a:p>
          </p:txBody>
        </p:sp>
        <p:sp>
          <p:nvSpPr>
            <p:cNvPr id="26713" name="Rectangle 98"/>
            <p:cNvSpPr>
              <a:spLocks noChangeArrowheads="1"/>
            </p:cNvSpPr>
            <p:nvPr/>
          </p:nvSpPr>
          <p:spPr bwMode="auto">
            <a:xfrm rot="16203750">
              <a:off x="8982076" y="3813176"/>
              <a:ext cx="1462087"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050">
                  <a:solidFill>
                    <a:srgbClr val="000000"/>
                  </a:solidFill>
                </a:rPr>
                <a:t>Pressure Head</a:t>
              </a:r>
            </a:p>
          </p:txBody>
        </p:sp>
        <p:sp>
          <p:nvSpPr>
            <p:cNvPr id="26714" name="Rectangle 99"/>
            <p:cNvSpPr>
              <a:spLocks noChangeArrowheads="1"/>
            </p:cNvSpPr>
            <p:nvPr/>
          </p:nvSpPr>
          <p:spPr bwMode="auto">
            <a:xfrm rot="16203750">
              <a:off x="9102725" y="5307013"/>
              <a:ext cx="1462088"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050">
                  <a:solidFill>
                    <a:srgbClr val="000000"/>
                  </a:solidFill>
                </a:rPr>
                <a:t>Elevation Head</a:t>
              </a:r>
            </a:p>
          </p:txBody>
        </p:sp>
        <p:sp>
          <p:nvSpPr>
            <p:cNvPr id="26715" name="Freeform 100"/>
            <p:cNvSpPr>
              <a:spLocks/>
            </p:cNvSpPr>
            <p:nvPr/>
          </p:nvSpPr>
          <p:spPr bwMode="auto">
            <a:xfrm>
              <a:off x="10161589" y="2878139"/>
              <a:ext cx="1587" cy="3398837"/>
            </a:xfrm>
            <a:custGeom>
              <a:avLst/>
              <a:gdLst>
                <a:gd name="T0" fmla="*/ 0 w 1"/>
                <a:gd name="T1" fmla="*/ 0 h 2141"/>
                <a:gd name="T2" fmla="*/ 0 w 1"/>
                <a:gd name="T3" fmla="*/ 2147483646 h 2141"/>
                <a:gd name="T4" fmla="*/ 0 60000 65536"/>
                <a:gd name="T5" fmla="*/ 0 60000 65536"/>
                <a:gd name="T6" fmla="*/ 0 w 1"/>
                <a:gd name="T7" fmla="*/ 0 h 2141"/>
                <a:gd name="T8" fmla="*/ 1 w 1"/>
                <a:gd name="T9" fmla="*/ 2141 h 2141"/>
              </a:gdLst>
              <a:ahLst/>
              <a:cxnLst>
                <a:cxn ang="T4">
                  <a:pos x="T0" y="T1"/>
                </a:cxn>
                <a:cxn ang="T5">
                  <a:pos x="T2" y="T3"/>
                </a:cxn>
              </a:cxnLst>
              <a:rect l="T6" t="T7" r="T8" b="T9"/>
              <a:pathLst>
                <a:path w="1" h="2141">
                  <a:moveTo>
                    <a:pt x="0" y="0"/>
                  </a:moveTo>
                  <a:lnTo>
                    <a:pt x="0" y="2140"/>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716" name="Rectangle 101"/>
            <p:cNvSpPr>
              <a:spLocks noChangeArrowheads="1"/>
            </p:cNvSpPr>
            <p:nvPr/>
          </p:nvSpPr>
          <p:spPr bwMode="auto">
            <a:xfrm rot="16203750">
              <a:off x="9544844" y="4233069"/>
              <a:ext cx="1462088"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050">
                  <a:solidFill>
                    <a:srgbClr val="000000"/>
                  </a:solidFill>
                </a:rPr>
                <a:t>Total Head</a:t>
              </a:r>
            </a:p>
          </p:txBody>
        </p:sp>
        <p:sp>
          <p:nvSpPr>
            <p:cNvPr id="26717" name="Freeform 102"/>
            <p:cNvSpPr>
              <a:spLocks/>
            </p:cNvSpPr>
            <p:nvPr/>
          </p:nvSpPr>
          <p:spPr bwMode="auto">
            <a:xfrm>
              <a:off x="3444876" y="1658939"/>
              <a:ext cx="4449763" cy="1587"/>
            </a:xfrm>
            <a:custGeom>
              <a:avLst/>
              <a:gdLst>
                <a:gd name="T0" fmla="*/ 0 w 2803"/>
                <a:gd name="T1" fmla="*/ 0 h 1"/>
                <a:gd name="T2" fmla="*/ 2147483646 w 2803"/>
                <a:gd name="T3" fmla="*/ 0 h 1"/>
                <a:gd name="T4" fmla="*/ 0 60000 65536"/>
                <a:gd name="T5" fmla="*/ 0 60000 65536"/>
                <a:gd name="T6" fmla="*/ 0 w 2803"/>
                <a:gd name="T7" fmla="*/ 0 h 1"/>
                <a:gd name="T8" fmla="*/ 2803 w 2803"/>
                <a:gd name="T9" fmla="*/ 1 h 1"/>
              </a:gdLst>
              <a:ahLst/>
              <a:cxnLst>
                <a:cxn ang="T4">
                  <a:pos x="T0" y="T1"/>
                </a:cxn>
                <a:cxn ang="T5">
                  <a:pos x="T2" y="T3"/>
                </a:cxn>
              </a:cxnLst>
              <a:rect l="T6" t="T7" r="T8" b="T9"/>
              <a:pathLst>
                <a:path w="2803" h="1">
                  <a:moveTo>
                    <a:pt x="0" y="0"/>
                  </a:moveTo>
                  <a:lnTo>
                    <a:pt x="2802" y="0"/>
                  </a:lnTo>
                </a:path>
              </a:pathLst>
            </a:custGeom>
            <a:noFill/>
            <a:ln w="12700" cap="rnd"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718" name="Freeform 103"/>
            <p:cNvSpPr>
              <a:spLocks/>
            </p:cNvSpPr>
            <p:nvPr/>
          </p:nvSpPr>
          <p:spPr bwMode="auto">
            <a:xfrm>
              <a:off x="1770064" y="1668463"/>
              <a:ext cx="1587" cy="4627562"/>
            </a:xfrm>
            <a:custGeom>
              <a:avLst/>
              <a:gdLst>
                <a:gd name="T0" fmla="*/ 0 w 1"/>
                <a:gd name="T1" fmla="*/ 0 h 2915"/>
                <a:gd name="T2" fmla="*/ 0 w 1"/>
                <a:gd name="T3" fmla="*/ 2147483646 h 2915"/>
                <a:gd name="T4" fmla="*/ 0 60000 65536"/>
                <a:gd name="T5" fmla="*/ 0 60000 65536"/>
                <a:gd name="T6" fmla="*/ 0 w 1"/>
                <a:gd name="T7" fmla="*/ 0 h 2915"/>
                <a:gd name="T8" fmla="*/ 1 w 1"/>
                <a:gd name="T9" fmla="*/ 2915 h 2915"/>
              </a:gdLst>
              <a:ahLst/>
              <a:cxnLst>
                <a:cxn ang="T4">
                  <a:pos x="T0" y="T1"/>
                </a:cxn>
                <a:cxn ang="T5">
                  <a:pos x="T2" y="T3"/>
                </a:cxn>
              </a:cxnLst>
              <a:rect l="T6" t="T7" r="T8" b="T9"/>
              <a:pathLst>
                <a:path w="1" h="2915">
                  <a:moveTo>
                    <a:pt x="0" y="0"/>
                  </a:moveTo>
                  <a:lnTo>
                    <a:pt x="0" y="2914"/>
                  </a:lnTo>
                </a:path>
              </a:pathLst>
            </a:custGeom>
            <a:noFill/>
            <a:ln w="12700" cap="rnd" cmpd="sng">
              <a:solidFill>
                <a:srgbClr val="000000"/>
              </a:solidFill>
              <a:prstDash val="solid"/>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26719" name="Rectangle 104"/>
            <p:cNvSpPr>
              <a:spLocks noChangeArrowheads="1"/>
            </p:cNvSpPr>
            <p:nvPr/>
          </p:nvSpPr>
          <p:spPr bwMode="auto">
            <a:xfrm rot="16203750">
              <a:off x="927100" y="3392488"/>
              <a:ext cx="1462088"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900">
                  <a:solidFill>
                    <a:srgbClr val="000000"/>
                  </a:solidFill>
                </a:rPr>
                <a:t>Total Head</a:t>
              </a:r>
            </a:p>
          </p:txBody>
        </p:sp>
        <p:sp>
          <p:nvSpPr>
            <p:cNvPr id="26720" name="Line 109"/>
            <p:cNvSpPr>
              <a:spLocks noChangeShapeType="1"/>
            </p:cNvSpPr>
            <p:nvPr/>
          </p:nvSpPr>
          <p:spPr bwMode="auto">
            <a:xfrm flipH="1">
              <a:off x="8334376" y="1876425"/>
              <a:ext cx="257175" cy="3238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GB" sz="1350"/>
            </a:p>
          </p:txBody>
        </p:sp>
      </p:grpSp>
      <p:sp>
        <p:nvSpPr>
          <p:cNvPr id="97" name="Rectangle 28"/>
          <p:cNvSpPr>
            <a:spLocks noChangeArrowheads="1"/>
          </p:cNvSpPr>
          <p:nvPr/>
        </p:nvSpPr>
        <p:spPr bwMode="auto">
          <a:xfrm>
            <a:off x="1288257" y="144919"/>
            <a:ext cx="7855743" cy="34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3600" b="1" dirty="0">
                <a:solidFill>
                  <a:schemeClr val="tx2"/>
                </a:solidFill>
              </a:rPr>
              <a:t>Definition of Hydraulic Gradient</a:t>
            </a:r>
          </a:p>
        </p:txBody>
      </p:sp>
    </p:spTree>
    <p:extLst>
      <p:ext uri="{BB962C8B-B14F-4D97-AF65-F5344CB8AC3E}">
        <p14:creationId xmlns:p14="http://schemas.microsoft.com/office/powerpoint/2010/main" val="3267690557"/>
      </p:ext>
    </p:extLst>
  </p:cSld>
  <p:clrMapOvr>
    <a:masterClrMapping/>
  </p:clrMapOvr>
  <p:transition>
    <p:cover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501254" y="120271"/>
            <a:ext cx="5886450" cy="440391"/>
          </a:xfrm>
        </p:spPr>
        <p:txBody>
          <a:bodyPr>
            <a:normAutofit fontScale="90000"/>
          </a:bodyPr>
          <a:lstStyle/>
          <a:p>
            <a:r>
              <a:rPr lang="en-US" altLang="en-US" b="1" dirty="0"/>
              <a:t>DARCY'S LAW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7262" y="1781018"/>
                <a:ext cx="7783364" cy="3596463"/>
              </a:xfrm>
            </p:spPr>
            <p:txBody>
              <a:bodyPr>
                <a:noAutofit/>
              </a:bodyPr>
              <a:lstStyle/>
              <a:p>
                <a:pPr>
                  <a:defRPr/>
                </a:pPr>
                <a:r>
                  <a:rPr lang="en-US" sz="2400" dirty="0"/>
                  <a:t>Darcy in 1856 derived an empirical formula for the behavior of flow through saturated soils. </a:t>
                </a:r>
              </a:p>
              <a:p>
                <a:pPr>
                  <a:defRPr/>
                </a:pPr>
                <a:r>
                  <a:rPr lang="en-US" sz="2400" dirty="0"/>
                  <a:t>He  found that the quantity of water q per sec flowing through a cross-sectional area of soil under hydraulic gradient </a:t>
                </a:r>
                <a:r>
                  <a:rPr lang="en-US" sz="2400" dirty="0" err="1"/>
                  <a:t>i</a:t>
                </a:r>
                <a:r>
                  <a:rPr lang="en-US" sz="2400" dirty="0"/>
                  <a:t>  can be expressed by the formula.</a:t>
                </a:r>
              </a:p>
              <a:p>
                <a:pPr marL="0" indent="0">
                  <a:buNone/>
                  <a:defRPr/>
                </a:pPr>
                <a:r>
                  <a:rPr lang="en-US" sz="2400" dirty="0"/>
                  <a:t>						</a:t>
                </a:r>
                <a14:m>
                  <m:oMath xmlns:m="http://schemas.openxmlformats.org/officeDocument/2006/math">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𝑘𝑖𝐴</m:t>
                    </m:r>
                  </m:oMath>
                </a14:m>
                <a:endParaRPr lang="en-US" sz="2400" dirty="0"/>
              </a:p>
              <a:p>
                <a:pPr>
                  <a:defRPr/>
                </a:pPr>
                <a:r>
                  <a:rPr lang="en-US" sz="2400" dirty="0"/>
                  <a:t>or the velocity of flow can be written as </a:t>
                </a:r>
                <a14:m>
                  <m:oMath xmlns:m="http://schemas.openxmlformats.org/officeDocument/2006/math">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𝑘𝑖</m:t>
                    </m:r>
                  </m:oMath>
                </a14:m>
                <a:endParaRPr lang="en-US" sz="2400" dirty="0"/>
              </a:p>
              <a:p>
                <a:pPr marL="0" indent="0">
                  <a:buNone/>
                  <a:defRPr/>
                </a:pPr>
                <a:r>
                  <a:rPr lang="en-US" dirty="0"/>
                  <a:t>where k is termed the hydraulic conductivity (or coefficient of permeability) with units of velocity. v is </a:t>
                </a:r>
                <a:r>
                  <a:rPr lang="en-US" u="sng" dirty="0">
                    <a:solidFill>
                      <a:srgbClr val="000099"/>
                    </a:solidFill>
                    <a:cs typeface="Times New Roman" pitchFamily="18" charset="0"/>
                  </a:rPr>
                  <a:t>discharge velocity </a:t>
                </a:r>
                <a:r>
                  <a:rPr lang="en-US" dirty="0">
                    <a:cs typeface="Times New Roman" pitchFamily="18" charset="0"/>
                  </a:rPr>
                  <a:t>which is the quantity of water flowing in unit time through a unit gross cross-sectional area of soil at right angles to the direction of flow.</a:t>
                </a:r>
                <a:endParaRPr lang="en-US" dirty="0"/>
              </a:p>
              <a:p>
                <a:pPr marL="342900" lvl="1" indent="0">
                  <a:buNone/>
                  <a:defRPr/>
                </a:pPr>
                <a:r>
                  <a:rPr lang="en-US" sz="1800" dirty="0"/>
                  <a:t>A is the cross-sectional area of soil normal to the direction of flow</a:t>
                </a:r>
              </a:p>
              <a:p>
                <a:pPr>
                  <a:defRPr/>
                </a:pPr>
                <a:r>
                  <a:rPr lang="en-US" sz="2400" dirty="0"/>
                  <a:t>Darcy’s law is suitable for fine grained types of soils.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7262" y="1781018"/>
                <a:ext cx="7783364" cy="3596463"/>
              </a:xfrm>
              <a:blipFill>
                <a:blip r:embed="rId2"/>
                <a:stretch>
                  <a:fillRect l="-2038" t="-27119" r="-470" b="-27797"/>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a:xfrm>
            <a:off x="8266794" y="5657850"/>
            <a:ext cx="543831" cy="342900"/>
          </a:xfrm>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3FBA184C-8DB7-4E6D-A9EF-6973742BF48D}" type="slidenum">
              <a:rPr lang="en-AU" altLang="en-US" sz="1050">
                <a:latin typeface="Arial" panose="020B0604020202020204" pitchFamily="34" charset="0"/>
              </a:rPr>
              <a:pPr eaLnBrk="1" hangingPunct="1"/>
              <a:t>17</a:t>
            </a:fld>
            <a:endParaRPr lang="en-AU" altLang="en-US" sz="1050" dirty="0">
              <a:latin typeface="Arial" panose="020B0604020202020204" pitchFamily="34" charset="0"/>
            </a:endParaRPr>
          </a:p>
        </p:txBody>
      </p:sp>
    </p:spTree>
    <p:extLst>
      <p:ext uri="{BB962C8B-B14F-4D97-AF65-F5344CB8AC3E}">
        <p14:creationId xmlns:p14="http://schemas.microsoft.com/office/powerpoint/2010/main" val="419799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1004776" y="4235038"/>
            <a:ext cx="7862777" cy="2000250"/>
          </a:xfrm>
          <a:noFill/>
        </p:spPr>
        <p:txBody>
          <a:bodyPr>
            <a:noAutofit/>
          </a:bodyPr>
          <a:lstStyle/>
          <a:p>
            <a:pPr>
              <a:buFontTx/>
              <a:buNone/>
            </a:pPr>
            <a:r>
              <a:rPr lang="en-AU" altLang="en-US" sz="2800" dirty="0"/>
              <a:t>Flow  (volume per unit time) was</a:t>
            </a:r>
          </a:p>
          <a:p>
            <a:pPr lvl="2"/>
            <a:r>
              <a:rPr lang="en-AU" altLang="en-US" sz="2800" dirty="0"/>
              <a:t>proportional to the head difference  Dh</a:t>
            </a:r>
          </a:p>
          <a:p>
            <a:pPr lvl="2"/>
            <a:r>
              <a:rPr lang="en-AU" altLang="en-US" sz="2800" dirty="0"/>
              <a:t>proportional to the cross-sectional area A</a:t>
            </a:r>
          </a:p>
          <a:p>
            <a:pPr lvl="2"/>
            <a:r>
              <a:rPr lang="en-AU" altLang="en-US" sz="2800" dirty="0"/>
              <a:t>inversely proportional to the length of sample DL</a:t>
            </a:r>
          </a:p>
        </p:txBody>
      </p:sp>
      <p:sp>
        <p:nvSpPr>
          <p:cNvPr id="4101" name="Rectangle 3"/>
          <p:cNvSpPr>
            <a:spLocks noChangeArrowheads="1"/>
          </p:cNvSpPr>
          <p:nvPr/>
        </p:nvSpPr>
        <p:spPr bwMode="auto">
          <a:xfrm>
            <a:off x="-24407" y="-157399"/>
            <a:ext cx="9144000" cy="69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pPr algn="ctr"/>
            <a:r>
              <a:rPr lang="en-AU" altLang="en-US" sz="3600" b="1" dirty="0">
                <a:solidFill>
                  <a:schemeClr val="tx1"/>
                </a:solidFill>
                <a:latin typeface="+mj-lt"/>
              </a:rPr>
              <a:t>Darcy’s Law: Water flow through soil</a:t>
            </a:r>
          </a:p>
        </p:txBody>
      </p:sp>
      <p:grpSp>
        <p:nvGrpSpPr>
          <p:cNvPr id="4102" name="Group 6"/>
          <p:cNvGrpSpPr>
            <a:grpSpLocks/>
          </p:cNvGrpSpPr>
          <p:nvPr/>
        </p:nvGrpSpPr>
        <p:grpSpPr bwMode="auto">
          <a:xfrm>
            <a:off x="2634019" y="1233645"/>
            <a:ext cx="3971498" cy="1815703"/>
            <a:chOff x="1806" y="511"/>
            <a:chExt cx="2017" cy="1525"/>
          </a:xfrm>
        </p:grpSpPr>
        <p:sp>
          <p:nvSpPr>
            <p:cNvPr id="4116" name="Freeform 4"/>
            <p:cNvSpPr>
              <a:spLocks/>
            </p:cNvSpPr>
            <p:nvPr/>
          </p:nvSpPr>
          <p:spPr bwMode="auto">
            <a:xfrm>
              <a:off x="1806" y="511"/>
              <a:ext cx="253" cy="1525"/>
            </a:xfrm>
            <a:custGeom>
              <a:avLst/>
              <a:gdLst>
                <a:gd name="T0" fmla="*/ 0 w 253"/>
                <a:gd name="T1" fmla="*/ 0 h 1525"/>
                <a:gd name="T2" fmla="*/ 0 w 253"/>
                <a:gd name="T3" fmla="*/ 1524 h 1525"/>
                <a:gd name="T4" fmla="*/ 252 w 253"/>
                <a:gd name="T5" fmla="*/ 1524 h 1525"/>
                <a:gd name="T6" fmla="*/ 235 w 253"/>
                <a:gd name="T7" fmla="*/ 1434 h 1525"/>
                <a:gd name="T8" fmla="*/ 101 w 253"/>
                <a:gd name="T9" fmla="*/ 1434 h 1525"/>
                <a:gd name="T10" fmla="*/ 101 w 253"/>
                <a:gd name="T11" fmla="*/ 0 h 1525"/>
                <a:gd name="T12" fmla="*/ 0 w 253"/>
                <a:gd name="T13" fmla="*/ 0 h 1525"/>
                <a:gd name="T14" fmla="*/ 0 60000 65536"/>
                <a:gd name="T15" fmla="*/ 0 60000 65536"/>
                <a:gd name="T16" fmla="*/ 0 60000 65536"/>
                <a:gd name="T17" fmla="*/ 0 60000 65536"/>
                <a:gd name="T18" fmla="*/ 0 60000 65536"/>
                <a:gd name="T19" fmla="*/ 0 60000 65536"/>
                <a:gd name="T20" fmla="*/ 0 60000 65536"/>
                <a:gd name="T21" fmla="*/ 0 w 253"/>
                <a:gd name="T22" fmla="*/ 0 h 1525"/>
                <a:gd name="T23" fmla="*/ 253 w 253"/>
                <a:gd name="T24" fmla="*/ 1525 h 15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1525">
                  <a:moveTo>
                    <a:pt x="0" y="0"/>
                  </a:moveTo>
                  <a:lnTo>
                    <a:pt x="0" y="1524"/>
                  </a:lnTo>
                  <a:lnTo>
                    <a:pt x="252" y="1524"/>
                  </a:lnTo>
                  <a:lnTo>
                    <a:pt x="235" y="1434"/>
                  </a:lnTo>
                  <a:lnTo>
                    <a:pt x="101" y="1434"/>
                  </a:lnTo>
                  <a:lnTo>
                    <a:pt x="101" y="0"/>
                  </a:lnTo>
                  <a:lnTo>
                    <a:pt x="0" y="0"/>
                  </a:lnTo>
                </a:path>
              </a:pathLst>
            </a:custGeom>
            <a:solidFill>
              <a:schemeClr val="accent1"/>
            </a:solidFill>
            <a:ln w="12700" cap="rnd" cmpd="sng">
              <a:solidFill>
                <a:srgbClr val="FFFFFF"/>
              </a:solidFill>
              <a:prstDash val="solid"/>
              <a:round/>
              <a:headEnd type="none" w="med" len="med"/>
              <a:tailEnd type="none" w="med" len="med"/>
            </a:ln>
          </p:spPr>
          <p:txBody>
            <a:bodyPr/>
            <a:lstStyle/>
            <a:p>
              <a:endParaRPr lang="en-GB" sz="1350"/>
            </a:p>
          </p:txBody>
        </p:sp>
        <p:sp>
          <p:nvSpPr>
            <p:cNvPr id="4117" name="Freeform 5"/>
            <p:cNvSpPr>
              <a:spLocks/>
            </p:cNvSpPr>
            <p:nvPr/>
          </p:nvSpPr>
          <p:spPr bwMode="auto">
            <a:xfrm>
              <a:off x="3553" y="511"/>
              <a:ext cx="270" cy="1525"/>
            </a:xfrm>
            <a:custGeom>
              <a:avLst/>
              <a:gdLst>
                <a:gd name="T0" fmla="*/ 269 w 270"/>
                <a:gd name="T1" fmla="*/ 0 h 1525"/>
                <a:gd name="T2" fmla="*/ 269 w 270"/>
                <a:gd name="T3" fmla="*/ 1524 h 1525"/>
                <a:gd name="T4" fmla="*/ 17 w 270"/>
                <a:gd name="T5" fmla="*/ 1524 h 1525"/>
                <a:gd name="T6" fmla="*/ 0 w 270"/>
                <a:gd name="T7" fmla="*/ 1434 h 1525"/>
                <a:gd name="T8" fmla="*/ 168 w 270"/>
                <a:gd name="T9" fmla="*/ 1434 h 1525"/>
                <a:gd name="T10" fmla="*/ 168 w 270"/>
                <a:gd name="T11" fmla="*/ 0 h 1525"/>
                <a:gd name="T12" fmla="*/ 269 w 270"/>
                <a:gd name="T13" fmla="*/ 0 h 1525"/>
                <a:gd name="T14" fmla="*/ 0 60000 65536"/>
                <a:gd name="T15" fmla="*/ 0 60000 65536"/>
                <a:gd name="T16" fmla="*/ 0 60000 65536"/>
                <a:gd name="T17" fmla="*/ 0 60000 65536"/>
                <a:gd name="T18" fmla="*/ 0 60000 65536"/>
                <a:gd name="T19" fmla="*/ 0 60000 65536"/>
                <a:gd name="T20" fmla="*/ 0 60000 65536"/>
                <a:gd name="T21" fmla="*/ 0 w 270"/>
                <a:gd name="T22" fmla="*/ 0 h 1525"/>
                <a:gd name="T23" fmla="*/ 270 w 270"/>
                <a:gd name="T24" fmla="*/ 1525 h 15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0" h="1525">
                  <a:moveTo>
                    <a:pt x="269" y="0"/>
                  </a:moveTo>
                  <a:lnTo>
                    <a:pt x="269" y="1524"/>
                  </a:lnTo>
                  <a:lnTo>
                    <a:pt x="17" y="1524"/>
                  </a:lnTo>
                  <a:lnTo>
                    <a:pt x="0" y="1434"/>
                  </a:lnTo>
                  <a:lnTo>
                    <a:pt x="168" y="1434"/>
                  </a:lnTo>
                  <a:lnTo>
                    <a:pt x="168" y="0"/>
                  </a:lnTo>
                  <a:lnTo>
                    <a:pt x="269" y="0"/>
                  </a:lnTo>
                </a:path>
              </a:pathLst>
            </a:custGeom>
            <a:solidFill>
              <a:schemeClr val="accent1"/>
            </a:solidFill>
            <a:ln w="12700" cap="rnd" cmpd="sng">
              <a:solidFill>
                <a:srgbClr val="FFFFFF"/>
              </a:solidFill>
              <a:prstDash val="solid"/>
              <a:round/>
              <a:headEnd type="none" w="med" len="med"/>
              <a:tailEnd type="none" w="med" len="med"/>
            </a:ln>
          </p:spPr>
          <p:txBody>
            <a:bodyPr/>
            <a:lstStyle/>
            <a:p>
              <a:endParaRPr lang="en-GB" sz="1350"/>
            </a:p>
          </p:txBody>
        </p:sp>
      </p:grpSp>
      <p:sp>
        <p:nvSpPr>
          <p:cNvPr id="4103" name="Line 7"/>
          <p:cNvSpPr>
            <a:spLocks noChangeShapeType="1"/>
          </p:cNvSpPr>
          <p:nvPr/>
        </p:nvSpPr>
        <p:spPr bwMode="auto">
          <a:xfrm>
            <a:off x="3260257" y="1713465"/>
            <a:ext cx="198872"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104" name="Line 8"/>
          <p:cNvSpPr>
            <a:spLocks noChangeShapeType="1"/>
          </p:cNvSpPr>
          <p:nvPr/>
        </p:nvSpPr>
        <p:spPr bwMode="auto">
          <a:xfrm>
            <a:off x="5540306" y="2373072"/>
            <a:ext cx="198869"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105" name="Line 9"/>
          <p:cNvSpPr>
            <a:spLocks noChangeShapeType="1"/>
          </p:cNvSpPr>
          <p:nvPr/>
        </p:nvSpPr>
        <p:spPr bwMode="auto">
          <a:xfrm>
            <a:off x="3039681" y="1713465"/>
            <a:ext cx="188631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106" name="Line 10"/>
          <p:cNvSpPr>
            <a:spLocks noChangeShapeType="1"/>
          </p:cNvSpPr>
          <p:nvPr/>
        </p:nvSpPr>
        <p:spPr bwMode="auto">
          <a:xfrm>
            <a:off x="4239831" y="2373072"/>
            <a:ext cx="188631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107" name="Line 11"/>
          <p:cNvSpPr>
            <a:spLocks noChangeShapeType="1"/>
          </p:cNvSpPr>
          <p:nvPr/>
        </p:nvSpPr>
        <p:spPr bwMode="auto">
          <a:xfrm>
            <a:off x="4552950" y="1713467"/>
            <a:ext cx="0" cy="659606"/>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graphicFrame>
        <p:nvGraphicFramePr>
          <p:cNvPr id="4098" name="Object 12"/>
          <p:cNvGraphicFramePr>
            <a:graphicFrameLocks/>
          </p:cNvGraphicFramePr>
          <p:nvPr>
            <p:extLst>
              <p:ext uri="{D42A27DB-BD31-4B8C-83A1-F6EECF244321}">
                <p14:modId xmlns:p14="http://schemas.microsoft.com/office/powerpoint/2010/main" val="4050841825"/>
              </p:ext>
            </p:extLst>
          </p:nvPr>
        </p:nvGraphicFramePr>
        <p:xfrm>
          <a:off x="4332731" y="1911109"/>
          <a:ext cx="458779" cy="190500"/>
        </p:xfrm>
        <a:graphic>
          <a:graphicData uri="http://schemas.openxmlformats.org/presentationml/2006/ole">
            <mc:AlternateContent xmlns:mc="http://schemas.openxmlformats.org/markup-compatibility/2006">
              <mc:Choice xmlns:v="urn:schemas-microsoft-com:vml" Requires="v">
                <p:oleObj spid="_x0000_s4142" name="Equation" r:id="rId3" imgW="379080" imgH="264960" progId="Equation.2">
                  <p:embed/>
                </p:oleObj>
              </mc:Choice>
              <mc:Fallback>
                <p:oleObj name="Equation" r:id="rId3" imgW="379080" imgH="264960" progId="Equation.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2731" y="1911109"/>
                        <a:ext cx="458779" cy="190500"/>
                      </a:xfrm>
                      <a:prstGeom prst="rect">
                        <a:avLst/>
                      </a:prstGeom>
                      <a:solidFill>
                        <a:schemeClr val="tx1"/>
                      </a:solidFill>
                      <a:ln>
                        <a:noFill/>
                      </a:ln>
                      <a:effectLst/>
                    </p:spPr>
                  </p:pic>
                </p:oleObj>
              </mc:Fallback>
            </mc:AlternateContent>
          </a:graphicData>
        </a:graphic>
      </p:graphicFrame>
      <p:sp>
        <p:nvSpPr>
          <p:cNvPr id="4108" name="Line 13"/>
          <p:cNvSpPr>
            <a:spLocks noChangeShapeType="1"/>
          </p:cNvSpPr>
          <p:nvPr/>
        </p:nvSpPr>
        <p:spPr bwMode="auto">
          <a:xfrm>
            <a:off x="5213747" y="3183888"/>
            <a:ext cx="0" cy="1797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109" name="Line 14"/>
          <p:cNvSpPr>
            <a:spLocks noChangeShapeType="1"/>
          </p:cNvSpPr>
          <p:nvPr/>
        </p:nvSpPr>
        <p:spPr bwMode="auto">
          <a:xfrm>
            <a:off x="3833813" y="3183888"/>
            <a:ext cx="0" cy="1797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110" name="Line 15"/>
          <p:cNvSpPr>
            <a:spLocks noChangeShapeType="1"/>
          </p:cNvSpPr>
          <p:nvPr/>
        </p:nvSpPr>
        <p:spPr bwMode="auto">
          <a:xfrm>
            <a:off x="3530870" y="3393438"/>
            <a:ext cx="2183636"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graphicFrame>
        <p:nvGraphicFramePr>
          <p:cNvPr id="4099" name="Object 16"/>
          <p:cNvGraphicFramePr>
            <a:graphicFrameLocks/>
          </p:cNvGraphicFramePr>
          <p:nvPr>
            <p:extLst>
              <p:ext uri="{D42A27DB-BD31-4B8C-83A1-F6EECF244321}">
                <p14:modId xmlns:p14="http://schemas.microsoft.com/office/powerpoint/2010/main" val="3398889109"/>
              </p:ext>
            </p:extLst>
          </p:nvPr>
        </p:nvGraphicFramePr>
        <p:xfrm>
          <a:off x="4267942" y="3392074"/>
          <a:ext cx="567075" cy="366713"/>
        </p:xfrm>
        <a:graphic>
          <a:graphicData uri="http://schemas.openxmlformats.org/presentationml/2006/ole">
            <mc:AlternateContent xmlns:mc="http://schemas.openxmlformats.org/markup-compatibility/2006">
              <mc:Choice xmlns:v="urn:schemas-microsoft-com:vml" Requires="v">
                <p:oleObj spid="_x0000_s4143" name="Equation" r:id="rId5" imgW="903240" imgH="245880" progId="Equation.2">
                  <p:embed/>
                </p:oleObj>
              </mc:Choice>
              <mc:Fallback>
                <p:oleObj name="Equation" r:id="rId5" imgW="903240" imgH="245880" progId="Equation.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r="70523"/>
                      <a:stretch>
                        <a:fillRect/>
                      </a:stretch>
                    </p:blipFill>
                    <p:spPr bwMode="auto">
                      <a:xfrm>
                        <a:off x="4267942" y="3392074"/>
                        <a:ext cx="567075" cy="366713"/>
                      </a:xfrm>
                      <a:prstGeom prst="rect">
                        <a:avLst/>
                      </a:prstGeom>
                      <a:solidFill>
                        <a:schemeClr val="tx1"/>
                      </a:solidFill>
                      <a:ln>
                        <a:noFill/>
                      </a:ln>
                      <a:effectLst/>
                    </p:spPr>
                  </p:pic>
                </p:oleObj>
              </mc:Fallback>
            </mc:AlternateContent>
          </a:graphicData>
        </a:graphic>
      </p:graphicFrame>
      <p:sp>
        <p:nvSpPr>
          <p:cNvPr id="4111" name="Freeform 17"/>
          <p:cNvSpPr>
            <a:spLocks/>
          </p:cNvSpPr>
          <p:nvPr/>
        </p:nvSpPr>
        <p:spPr bwMode="auto">
          <a:xfrm>
            <a:off x="2634019" y="1701560"/>
            <a:ext cx="3971498" cy="1360885"/>
          </a:xfrm>
          <a:custGeom>
            <a:avLst/>
            <a:gdLst>
              <a:gd name="T0" fmla="*/ 0 w 2017"/>
              <a:gd name="T1" fmla="*/ 0 h 1143"/>
              <a:gd name="T2" fmla="*/ 0 w 2017"/>
              <a:gd name="T3" fmla="*/ 1142 h 1143"/>
              <a:gd name="T4" fmla="*/ 2016 w 2017"/>
              <a:gd name="T5" fmla="*/ 1142 h 1143"/>
              <a:gd name="T6" fmla="*/ 2016 w 2017"/>
              <a:gd name="T7" fmla="*/ 571 h 1143"/>
              <a:gd name="T8" fmla="*/ 1915 w 2017"/>
              <a:gd name="T9" fmla="*/ 571 h 1143"/>
              <a:gd name="T10" fmla="*/ 1915 w 2017"/>
              <a:gd name="T11" fmla="*/ 1041 h 1143"/>
              <a:gd name="T12" fmla="*/ 101 w 2017"/>
              <a:gd name="T13" fmla="*/ 1041 h 1143"/>
              <a:gd name="T14" fmla="*/ 101 w 2017"/>
              <a:gd name="T15" fmla="*/ 0 h 1143"/>
              <a:gd name="T16" fmla="*/ 0 w 2017"/>
              <a:gd name="T17" fmla="*/ 0 h 1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17"/>
              <a:gd name="T28" fmla="*/ 0 h 1143"/>
              <a:gd name="T29" fmla="*/ 2017 w 2017"/>
              <a:gd name="T30" fmla="*/ 1143 h 1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17" h="1143">
                <a:moveTo>
                  <a:pt x="0" y="0"/>
                </a:moveTo>
                <a:lnTo>
                  <a:pt x="0" y="1142"/>
                </a:lnTo>
                <a:lnTo>
                  <a:pt x="2016" y="1142"/>
                </a:lnTo>
                <a:lnTo>
                  <a:pt x="2016" y="571"/>
                </a:lnTo>
                <a:lnTo>
                  <a:pt x="1915" y="571"/>
                </a:lnTo>
                <a:lnTo>
                  <a:pt x="1915" y="1041"/>
                </a:lnTo>
                <a:lnTo>
                  <a:pt x="101" y="1041"/>
                </a:lnTo>
                <a:lnTo>
                  <a:pt x="101" y="0"/>
                </a:lnTo>
                <a:lnTo>
                  <a:pt x="0" y="0"/>
                </a:lnTo>
              </a:path>
            </a:pathLst>
          </a:custGeom>
          <a:solidFill>
            <a:srgbClr val="00DFCA"/>
          </a:solidFill>
          <a:ln w="12700" cap="rnd" cmpd="sng">
            <a:solidFill>
              <a:srgbClr val="FFFFFF"/>
            </a:solidFill>
            <a:prstDash val="solid"/>
            <a:round/>
            <a:headEnd type="none" w="med" len="med"/>
            <a:tailEnd type="none" w="med" len="med"/>
          </a:ln>
        </p:spPr>
        <p:txBody>
          <a:bodyPr/>
          <a:lstStyle/>
          <a:p>
            <a:endParaRPr lang="en-GB" sz="1350"/>
          </a:p>
        </p:txBody>
      </p:sp>
      <p:sp>
        <p:nvSpPr>
          <p:cNvPr id="4112" name="Rectangle 18"/>
          <p:cNvSpPr>
            <a:spLocks noChangeArrowheads="1"/>
          </p:cNvSpPr>
          <p:nvPr/>
        </p:nvSpPr>
        <p:spPr bwMode="auto">
          <a:xfrm>
            <a:off x="3301940" y="2648106"/>
            <a:ext cx="2687703" cy="560784"/>
          </a:xfrm>
          <a:prstGeom prst="rect">
            <a:avLst/>
          </a:prstGeom>
          <a:solidFill>
            <a:srgbClr val="4C2E00"/>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113" name="Rectangle 19"/>
          <p:cNvSpPr>
            <a:spLocks noChangeArrowheads="1"/>
          </p:cNvSpPr>
          <p:nvPr/>
        </p:nvSpPr>
        <p:spPr bwMode="auto">
          <a:xfrm>
            <a:off x="3496723" y="2648106"/>
            <a:ext cx="431214" cy="560784"/>
          </a:xfrm>
          <a:prstGeom prst="rect">
            <a:avLst/>
          </a:prstGeom>
          <a:pattFill prst="dotDmnd">
            <a:fgClr>
              <a:srgbClr val="EAEC5E"/>
            </a:fgClr>
            <a:bgClr>
              <a:srgbClr val="4C2E00"/>
            </a:bgClr>
          </a:patt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114" name="Rectangle 20"/>
          <p:cNvSpPr>
            <a:spLocks noChangeArrowheads="1"/>
          </p:cNvSpPr>
          <p:nvPr/>
        </p:nvSpPr>
        <p:spPr bwMode="auto">
          <a:xfrm>
            <a:off x="5161217" y="2648106"/>
            <a:ext cx="431214" cy="560784"/>
          </a:xfrm>
          <a:prstGeom prst="rect">
            <a:avLst/>
          </a:prstGeom>
          <a:pattFill prst="dotDmnd">
            <a:fgClr>
              <a:srgbClr val="EAEC5E"/>
            </a:fgClr>
            <a:bgClr>
              <a:srgbClr val="4C2E00"/>
            </a:bgClr>
          </a:patt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115" name="Rectangle 21"/>
          <p:cNvSpPr>
            <a:spLocks noChangeArrowheads="1"/>
          </p:cNvSpPr>
          <p:nvPr/>
        </p:nvSpPr>
        <p:spPr bwMode="auto">
          <a:xfrm>
            <a:off x="3576906" y="2764788"/>
            <a:ext cx="2042590" cy="30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72629" tIns="36910" rIns="72629" bIns="36910">
            <a:spAutoFit/>
          </a:bodyPr>
          <a:lstStyle>
            <a:lvl1pPr defTabSz="1008063">
              <a:defRPr sz="2400">
                <a:solidFill>
                  <a:schemeClr val="bg1"/>
                </a:solidFill>
                <a:latin typeface="Arial" panose="020B0604020202020204" pitchFamily="34" charset="0"/>
              </a:defRPr>
            </a:lvl1pPr>
            <a:lvl2pPr marL="742950" indent="-285750" defTabSz="1008063">
              <a:defRPr sz="2400">
                <a:solidFill>
                  <a:schemeClr val="bg1"/>
                </a:solidFill>
                <a:latin typeface="Arial" panose="020B0604020202020204" pitchFamily="34" charset="0"/>
              </a:defRPr>
            </a:lvl2pPr>
            <a:lvl3pPr marL="1143000" indent="-228600" defTabSz="1008063">
              <a:defRPr sz="2400">
                <a:solidFill>
                  <a:schemeClr val="bg1"/>
                </a:solidFill>
                <a:latin typeface="Arial" panose="020B0604020202020204" pitchFamily="34" charset="0"/>
              </a:defRPr>
            </a:lvl3pPr>
            <a:lvl4pPr marL="1600200" indent="-228600" defTabSz="1008063">
              <a:defRPr sz="2400">
                <a:solidFill>
                  <a:schemeClr val="bg1"/>
                </a:solidFill>
                <a:latin typeface="Arial" panose="020B0604020202020204" pitchFamily="34" charset="0"/>
              </a:defRPr>
            </a:lvl4pPr>
            <a:lvl5pPr marL="2057400" indent="-228600" defTabSz="1008063">
              <a:defRPr sz="2400">
                <a:solidFill>
                  <a:schemeClr val="bg1"/>
                </a:solidFill>
                <a:latin typeface="Arial" panose="020B0604020202020204" pitchFamily="34" charset="0"/>
              </a:defRPr>
            </a:lvl5pPr>
            <a:lvl6pPr marL="2514600" indent="-228600" defTabSz="1008063"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1008063"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1008063"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1008063"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500" b="1" dirty="0">
                <a:solidFill>
                  <a:schemeClr val="tx1"/>
                </a:solidFill>
              </a:rPr>
              <a:t>Soil Sample</a:t>
            </a:r>
          </a:p>
        </p:txBody>
      </p:sp>
    </p:spTree>
    <p:extLst>
      <p:ext uri="{BB962C8B-B14F-4D97-AF65-F5344CB8AC3E}">
        <p14:creationId xmlns:p14="http://schemas.microsoft.com/office/powerpoint/2010/main" val="16880367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animEffect transition="in" filter="wipe(left)">
                                      <p:cBhvr>
                                        <p:cTn id="7" dur="500"/>
                                        <p:tgtEl>
                                          <p:spTgt spid="28674">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674">
                                            <p:txEl>
                                              <p:pRg st="1" end="1"/>
                                            </p:txEl>
                                          </p:spTgt>
                                        </p:tgtEl>
                                        <p:attrNameLst>
                                          <p:attrName>style.visibility</p:attrName>
                                        </p:attrNameLst>
                                      </p:cBhvr>
                                      <p:to>
                                        <p:strVal val="visible"/>
                                      </p:to>
                                    </p:set>
                                    <p:animEffect transition="in" filter="wipe(left)">
                                      <p:cBhvr>
                                        <p:cTn id="10" dur="500"/>
                                        <p:tgtEl>
                                          <p:spTgt spid="28674">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674">
                                            <p:txEl>
                                              <p:pRg st="2" end="2"/>
                                            </p:txEl>
                                          </p:spTgt>
                                        </p:tgtEl>
                                        <p:attrNameLst>
                                          <p:attrName>style.visibility</p:attrName>
                                        </p:attrNameLst>
                                      </p:cBhvr>
                                      <p:to>
                                        <p:strVal val="visible"/>
                                      </p:to>
                                    </p:set>
                                    <p:animEffect transition="in" filter="wipe(left)">
                                      <p:cBhvr>
                                        <p:cTn id="13" dur="500"/>
                                        <p:tgtEl>
                                          <p:spTgt spid="28674">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8674">
                                            <p:txEl>
                                              <p:pRg st="3" end="3"/>
                                            </p:txEl>
                                          </p:spTgt>
                                        </p:tgtEl>
                                        <p:attrNameLst>
                                          <p:attrName>style.visibility</p:attrName>
                                        </p:attrNameLst>
                                      </p:cBhvr>
                                      <p:to>
                                        <p:strVal val="visible"/>
                                      </p:to>
                                    </p:set>
                                    <p:animEffect transition="in" filter="wipe(left)">
                                      <p:cBhvr>
                                        <p:cTn id="16" dur="500"/>
                                        <p:tgtEl>
                                          <p:spTgt spid="286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13"/>
          <p:cNvSpPr>
            <a:spLocks noChangeArrowheads="1"/>
          </p:cNvSpPr>
          <p:nvPr/>
        </p:nvSpPr>
        <p:spPr bwMode="auto">
          <a:xfrm>
            <a:off x="1420221" y="1295638"/>
            <a:ext cx="1278731"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pPr>
              <a:spcBef>
                <a:spcPct val="50000"/>
              </a:spcBef>
            </a:pPr>
            <a:r>
              <a:rPr lang="en-AU" altLang="en-US" sz="1800" dirty="0">
                <a:solidFill>
                  <a:schemeClr val="tx1"/>
                </a:solidFill>
                <a:latin typeface="+mn-lt"/>
              </a:rPr>
              <a:t>Thus</a:t>
            </a:r>
          </a:p>
        </p:txBody>
      </p:sp>
      <p:sp>
        <p:nvSpPr>
          <p:cNvPr id="6151" name="Rectangle 14"/>
          <p:cNvSpPr>
            <a:spLocks noChangeArrowheads="1"/>
          </p:cNvSpPr>
          <p:nvPr/>
        </p:nvSpPr>
        <p:spPr bwMode="auto">
          <a:xfrm>
            <a:off x="1108341" y="1959763"/>
            <a:ext cx="8006317" cy="35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pPr marL="732235" indent="-556022">
              <a:tabLst>
                <a:tab pos="176213" algn="l"/>
                <a:tab pos="472679" algn="l"/>
                <a:tab pos="732235" algn="l"/>
              </a:tabLst>
              <a:defRPr/>
            </a:pPr>
            <a:r>
              <a:rPr lang="en-US" sz="3200" dirty="0">
                <a:solidFill>
                  <a:srgbClr val="000000"/>
                </a:solidFill>
                <a:latin typeface="+mj-lt"/>
                <a:cs typeface="Times New Roman" pitchFamily="18" charset="0"/>
              </a:rPr>
              <a:t>Then the quantity of water flowing through the soil per unit time is</a:t>
            </a:r>
          </a:p>
          <a:p>
            <a:endParaRPr lang="en-AU" altLang="en-US" sz="3200" dirty="0">
              <a:solidFill>
                <a:schemeClr val="tx1"/>
              </a:solidFill>
              <a:latin typeface="+mj-lt"/>
            </a:endParaRPr>
          </a:p>
          <a:p>
            <a:endParaRPr lang="en-AU" altLang="en-US" sz="3200" dirty="0">
              <a:solidFill>
                <a:schemeClr val="tx1"/>
              </a:solidFill>
              <a:latin typeface="+mj-lt"/>
            </a:endParaRPr>
          </a:p>
          <a:p>
            <a:r>
              <a:rPr lang="en-AU" altLang="en-US" sz="3200" dirty="0">
                <a:solidFill>
                  <a:schemeClr val="tx1"/>
                </a:solidFill>
                <a:latin typeface="+mj-lt"/>
              </a:rPr>
              <a:t>Equation (2a) may be written as</a:t>
            </a:r>
          </a:p>
          <a:p>
            <a:endParaRPr lang="en-AU" altLang="en-US" sz="3200" dirty="0">
              <a:solidFill>
                <a:schemeClr val="tx1"/>
              </a:solidFill>
              <a:latin typeface="+mj-lt"/>
            </a:endParaRPr>
          </a:p>
          <a:p>
            <a:endParaRPr lang="en-AU" altLang="en-US" sz="3200" dirty="0">
              <a:solidFill>
                <a:schemeClr val="tx1"/>
              </a:solidFill>
              <a:latin typeface="+mj-lt"/>
            </a:endParaRPr>
          </a:p>
        </p:txBody>
      </p:sp>
      <mc:AlternateContent xmlns:mc="http://schemas.openxmlformats.org/markup-compatibility/2006" xmlns:a14="http://schemas.microsoft.com/office/drawing/2010/main">
        <mc:Choice Requires="a14">
          <p:sp>
            <p:nvSpPr>
              <p:cNvPr id="6153" name="Rectangle 17"/>
              <p:cNvSpPr>
                <a:spLocks noChangeArrowheads="1"/>
              </p:cNvSpPr>
              <p:nvPr/>
            </p:nvSpPr>
            <p:spPr bwMode="auto">
              <a:xfrm>
                <a:off x="68237" y="4733666"/>
                <a:ext cx="9114658" cy="1708289"/>
              </a:xfrm>
              <a:prstGeom prst="rect">
                <a:avLst/>
              </a:prstGeom>
              <a:solidFill>
                <a:schemeClr val="bg1"/>
              </a:solidFill>
              <a:ln>
                <a:noFill/>
              </a:ln>
            </p:spPr>
            <p:txBody>
              <a:bodyPr wrap="squar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pPr>
                  <a:spcBef>
                    <a:spcPct val="50000"/>
                  </a:spcBef>
                </a:pPr>
                <a:r>
                  <a:rPr lang="en-AU" altLang="en-US" dirty="0">
                    <a:solidFill>
                      <a:schemeClr val="tx1"/>
                    </a:solidFill>
                    <a:latin typeface="+mn-lt"/>
                  </a:rPr>
                  <a:t>        where	</a:t>
                </a:r>
                <a:r>
                  <a:rPr lang="en-AU" altLang="en-US" dirty="0" err="1">
                    <a:solidFill>
                      <a:schemeClr val="tx1"/>
                    </a:solidFill>
                    <a:latin typeface="+mn-lt"/>
                  </a:rPr>
                  <a:t>i</a:t>
                </a:r>
                <a:r>
                  <a:rPr lang="en-AU" altLang="en-US" dirty="0">
                    <a:solidFill>
                      <a:schemeClr val="tx1"/>
                    </a:solidFill>
                    <a:latin typeface="+mn-lt"/>
                  </a:rPr>
                  <a:t> = </a:t>
                </a:r>
                <a14:m>
                  <m:oMath xmlns:m="http://schemas.openxmlformats.org/officeDocument/2006/math">
                    <m:f>
                      <m:fPr>
                        <m:ctrlPr>
                          <a:rPr lang="en-US" i="1">
                            <a:solidFill>
                              <a:schemeClr val="tx1"/>
                            </a:solidFill>
                            <a:latin typeface="Cambria Math" panose="02040503050406030204" pitchFamily="18" charset="0"/>
                          </a:rPr>
                        </m:ctrlPr>
                      </m:fPr>
                      <m:num>
                        <m:r>
                          <m:rPr>
                            <m:sty m:val="p"/>
                          </m:rPr>
                          <a:rPr lang="el-GR">
                            <a:solidFill>
                              <a:schemeClr val="tx1"/>
                            </a:solidFill>
                            <a:latin typeface="Cambria Math" panose="02040503050406030204" pitchFamily="18" charset="0"/>
                          </a:rPr>
                          <m:t>Δ</m:t>
                        </m:r>
                        <m:r>
                          <a:rPr lang="en-US" i="1">
                            <a:solidFill>
                              <a:schemeClr val="tx1"/>
                            </a:solidFill>
                            <a:latin typeface="Cambria Math" panose="02040503050406030204" pitchFamily="18" charset="0"/>
                          </a:rPr>
                          <m:t>h</m:t>
                        </m:r>
                      </m:num>
                      <m:den>
                        <m:r>
                          <m:rPr>
                            <m:sty m:val="p"/>
                          </m:rPr>
                          <a:rPr lang="el-GR">
                            <a:solidFill>
                              <a:schemeClr val="tx1"/>
                            </a:solidFill>
                            <a:latin typeface="Cambria Math" panose="02040503050406030204" pitchFamily="18" charset="0"/>
                          </a:rPr>
                          <m:t>Δ</m:t>
                        </m:r>
                        <m:r>
                          <a:rPr lang="en-US" i="1">
                            <a:solidFill>
                              <a:schemeClr val="tx1"/>
                            </a:solidFill>
                            <a:latin typeface="Cambria Math" panose="02040503050406030204" pitchFamily="18" charset="0"/>
                          </a:rPr>
                          <m:t>𝐿</m:t>
                        </m:r>
                      </m:den>
                    </m:f>
                  </m:oMath>
                </a14:m>
                <a:r>
                  <a:rPr lang="en-AU" altLang="en-US" dirty="0">
                    <a:solidFill>
                      <a:schemeClr val="tx1"/>
                    </a:solidFill>
                    <a:latin typeface="+mn-lt"/>
                  </a:rPr>
                  <a:t>	the hydraulic gradient </a:t>
                </a:r>
              </a:p>
              <a:p>
                <a:pPr>
                  <a:spcBef>
                    <a:spcPct val="50000"/>
                  </a:spcBef>
                </a:pPr>
                <a:r>
                  <a:rPr lang="en-AU" altLang="en-US" dirty="0">
                    <a:solidFill>
                      <a:schemeClr val="tx1"/>
                    </a:solidFill>
                    <a:latin typeface="+mn-lt"/>
                  </a:rPr>
                  <a:t>v = Q/A	the Darcy or superficial velocity</a:t>
                </a:r>
              </a:p>
              <a:p>
                <a:pPr>
                  <a:spcBef>
                    <a:spcPct val="50000"/>
                  </a:spcBef>
                </a:pPr>
                <a:r>
                  <a:rPr lang="en-US" dirty="0">
                    <a:solidFill>
                      <a:schemeClr val="tx1"/>
                    </a:solidFill>
                    <a:latin typeface="+mn-lt"/>
                  </a:rPr>
                  <a:t>k = v/i	is the hydraulic conductivity (or coefficient of permeability)</a:t>
                </a:r>
                <a:endParaRPr lang="en-AU" altLang="en-US" dirty="0">
                  <a:solidFill>
                    <a:schemeClr val="tx1"/>
                  </a:solidFill>
                  <a:latin typeface="+mn-lt"/>
                </a:endParaRPr>
              </a:p>
            </p:txBody>
          </p:sp>
        </mc:Choice>
        <mc:Fallback xmlns="">
          <p:sp>
            <p:nvSpPr>
              <p:cNvPr id="6153" name="Rectangle 17"/>
              <p:cNvSpPr>
                <a:spLocks noRot="1" noChangeAspect="1" noMove="1" noResize="1" noEditPoints="1" noAdjustHandles="1" noChangeArrowheads="1" noChangeShapeType="1" noTextEdit="1"/>
              </p:cNvSpPr>
              <p:nvPr/>
            </p:nvSpPr>
            <p:spPr bwMode="auto">
              <a:xfrm>
                <a:off x="68237" y="4733666"/>
                <a:ext cx="9114658" cy="1708289"/>
              </a:xfrm>
              <a:prstGeom prst="rect">
                <a:avLst/>
              </a:prstGeom>
              <a:blipFill>
                <a:blip r:embed="rId2"/>
                <a:stretch>
                  <a:fillRect l="-1271" b="-7500"/>
                </a:stretch>
              </a:blipFill>
              <a:ln>
                <a:noFill/>
              </a:ln>
              <a:extLst/>
            </p:spPr>
            <p:txBody>
              <a:bodyPr/>
              <a:lstStyle/>
              <a:p>
                <a:r>
                  <a:rPr lang="en-US">
                    <a:noFill/>
                  </a:rPr>
                  <a:t> </a:t>
                </a:r>
              </a:p>
            </p:txBody>
          </p:sp>
        </mc:Fallback>
      </mc:AlternateContent>
      <p:sp>
        <p:nvSpPr>
          <p:cNvPr id="18" name="Rectangle 3"/>
          <p:cNvSpPr>
            <a:spLocks noChangeArrowheads="1"/>
          </p:cNvSpPr>
          <p:nvPr/>
        </p:nvSpPr>
        <p:spPr bwMode="auto">
          <a:xfrm>
            <a:off x="1247209" y="0"/>
            <a:ext cx="7896791" cy="69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3600" b="1" dirty="0">
                <a:solidFill>
                  <a:schemeClr val="tx1"/>
                </a:solidFill>
                <a:latin typeface="+mj-lt"/>
              </a:rPr>
              <a:t>Darcy’s Law: Water flow through soil</a:t>
            </a:r>
          </a:p>
        </p:txBody>
      </p:sp>
      <mc:AlternateContent xmlns:mc="http://schemas.openxmlformats.org/markup-compatibility/2006" xmlns:a14="http://schemas.microsoft.com/office/drawing/2010/main">
        <mc:Choice Requires="a14">
          <p:sp>
            <p:nvSpPr>
              <p:cNvPr id="2" name="Rectangle 1"/>
              <p:cNvSpPr/>
              <p:nvPr/>
            </p:nvSpPr>
            <p:spPr>
              <a:xfrm>
                <a:off x="2226274" y="2885979"/>
                <a:ext cx="4572000" cy="1077218"/>
              </a:xfrm>
              <a:prstGeom prst="rect">
                <a:avLst/>
              </a:prstGeom>
            </p:spPr>
            <p:txBody>
              <a:bodyPr>
                <a:spAutoFit/>
              </a:bodyPr>
              <a:lstStyle/>
              <a:p>
                <a:pPr>
                  <a:defRPr/>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𝑄</m:t>
                      </m:r>
                      <m:r>
                        <a:rPr lang="en-US" sz="3200" i="1">
                          <a:latin typeface="Cambria Math" panose="02040503050406030204" pitchFamily="18" charset="0"/>
                        </a:rPr>
                        <m:t>=</m:t>
                      </m:r>
                      <m:r>
                        <a:rPr lang="en-US" sz="3200" i="1">
                          <a:latin typeface="Cambria Math" panose="02040503050406030204" pitchFamily="18" charset="0"/>
                        </a:rPr>
                        <m:t>𝑘𝐴</m:t>
                      </m:r>
                    </m:oMath>
                  </m:oMathPara>
                </a14:m>
                <a:endParaRPr lang="en-US" sz="3200" dirty="0"/>
              </a:p>
              <a:p>
                <a:pPr>
                  <a:defRPr/>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𝑣</m:t>
                      </m:r>
                      <m:r>
                        <a:rPr lang="en-US" sz="3200" i="1">
                          <a:latin typeface="Cambria Math" panose="02040503050406030204" pitchFamily="18" charset="0"/>
                        </a:rPr>
                        <m:t>=</m:t>
                      </m:r>
                      <m:r>
                        <a:rPr lang="en-US" sz="3200" i="1">
                          <a:latin typeface="Cambria Math" panose="02040503050406030204" pitchFamily="18" charset="0"/>
                        </a:rPr>
                        <m:t>𝑘𝑖</m:t>
                      </m:r>
                    </m:oMath>
                  </m:oMathPara>
                </a14:m>
                <a:endParaRPr lang="en-US" sz="3200" dirty="0"/>
              </a:p>
            </p:txBody>
          </p:sp>
        </mc:Choice>
        <mc:Fallback xmlns="">
          <p:sp>
            <p:nvSpPr>
              <p:cNvPr id="2" name="Rectangle 1"/>
              <p:cNvSpPr>
                <a:spLocks noRot="1" noChangeAspect="1" noMove="1" noResize="1" noEditPoints="1" noAdjustHandles="1" noChangeArrowheads="1" noChangeShapeType="1" noTextEdit="1"/>
              </p:cNvSpPr>
              <p:nvPr/>
            </p:nvSpPr>
            <p:spPr>
              <a:xfrm>
                <a:off x="2226274" y="2885979"/>
                <a:ext cx="4572000" cy="107721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557249" y="820091"/>
                <a:ext cx="5276710" cy="1295419"/>
              </a:xfrm>
              <a:prstGeom prst="rect">
                <a:avLst/>
              </a:prstGeom>
            </p:spPr>
            <p:txBody>
              <a:bodyPr wrap="square">
                <a:spAutoFit/>
              </a:bodyPr>
              <a:lstStyle/>
              <a:p>
                <a:pPr>
                  <a:defRPr/>
                </a:pPr>
                <a14:m>
                  <m:oMath xmlns:m="http://schemas.openxmlformats.org/officeDocument/2006/math">
                    <m:r>
                      <a:rPr lang="en-US" sz="3200" i="1">
                        <a:latin typeface="Cambria Math" panose="02040503050406030204" pitchFamily="18" charset="0"/>
                      </a:rPr>
                      <m:t>𝑄</m:t>
                    </m:r>
                    <m:r>
                      <a:rPr lang="en-US" sz="3200" i="1">
                        <a:latin typeface="Cambria Math" panose="02040503050406030204" pitchFamily="18" charset="0"/>
                      </a:rPr>
                      <m:t>=</m:t>
                    </m:r>
                    <m:r>
                      <a:rPr lang="en-US" sz="3200" i="1">
                        <a:latin typeface="Cambria Math" panose="02040503050406030204" pitchFamily="18" charset="0"/>
                      </a:rPr>
                      <m:t>𝑘𝐴</m:t>
                    </m:r>
                    <m:f>
                      <m:fPr>
                        <m:ctrlPr>
                          <a:rPr lang="en-US" sz="3200" i="1">
                            <a:latin typeface="Cambria Math" panose="02040503050406030204" pitchFamily="18" charset="0"/>
                          </a:rPr>
                        </m:ctrlPr>
                      </m:fPr>
                      <m:num>
                        <m:r>
                          <m:rPr>
                            <m:sty m:val="p"/>
                          </m:rPr>
                          <a:rPr lang="el-GR" sz="3200">
                            <a:latin typeface="Cambria Math" panose="02040503050406030204" pitchFamily="18" charset="0"/>
                          </a:rPr>
                          <m:t>Δ</m:t>
                        </m:r>
                        <m:r>
                          <a:rPr lang="en-US" sz="3200" i="1">
                            <a:latin typeface="Cambria Math" panose="02040503050406030204" pitchFamily="18" charset="0"/>
                          </a:rPr>
                          <m:t>h</m:t>
                        </m:r>
                      </m:num>
                      <m:den>
                        <m:r>
                          <m:rPr>
                            <m:sty m:val="p"/>
                          </m:rPr>
                          <a:rPr lang="el-GR" sz="3200">
                            <a:latin typeface="Cambria Math" panose="02040503050406030204" pitchFamily="18" charset="0"/>
                          </a:rPr>
                          <m:t>Δ</m:t>
                        </m:r>
                        <m:r>
                          <a:rPr lang="en-US" sz="3200" i="1">
                            <a:latin typeface="Cambria Math" panose="02040503050406030204" pitchFamily="18" charset="0"/>
                          </a:rPr>
                          <m:t>𝐿</m:t>
                        </m:r>
                      </m:den>
                    </m:f>
                  </m:oMath>
                </a14:m>
                <a:r>
                  <a:rPr lang="en-AU" altLang="en-US" sz="3200" dirty="0"/>
                  <a:t>			(2a)</a:t>
                </a:r>
              </a:p>
              <a:p>
                <a:pPr>
                  <a:defRPr/>
                </a:pPr>
                <a:endParaRPr lang="en-US" sz="3200" dirty="0"/>
              </a:p>
            </p:txBody>
          </p:sp>
        </mc:Choice>
        <mc:Fallback xmlns="">
          <p:sp>
            <p:nvSpPr>
              <p:cNvPr id="3" name="Rectangle 2"/>
              <p:cNvSpPr>
                <a:spLocks noRot="1" noChangeAspect="1" noMove="1" noResize="1" noEditPoints="1" noAdjustHandles="1" noChangeArrowheads="1" noChangeShapeType="1" noTextEdit="1"/>
              </p:cNvSpPr>
              <p:nvPr/>
            </p:nvSpPr>
            <p:spPr>
              <a:xfrm>
                <a:off x="2557249" y="820091"/>
                <a:ext cx="5276710" cy="129541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1748883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41194" y="1433015"/>
            <a:ext cx="8802806" cy="1995985"/>
          </a:xfrm>
          <a:prstGeom prst="rect">
            <a:avLst/>
          </a:prstGeom>
          <a:noFill/>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altLang="en-US" sz="7200" dirty="0"/>
              <a:t>Lecture 8 </a:t>
            </a:r>
            <a:br>
              <a:rPr lang="en-AU" altLang="en-US" sz="7200" dirty="0"/>
            </a:br>
            <a:r>
              <a:rPr lang="en-AU" altLang="en-US" sz="7200" dirty="0"/>
              <a:t>Permeability</a:t>
            </a:r>
          </a:p>
        </p:txBody>
      </p:sp>
    </p:spTree>
    <p:extLst>
      <p:ext uri="{BB962C8B-B14F-4D97-AF65-F5344CB8AC3E}">
        <p14:creationId xmlns:p14="http://schemas.microsoft.com/office/powerpoint/2010/main" val="903282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0" y="0"/>
            <a:ext cx="9144000" cy="887104"/>
          </a:xfrm>
        </p:spPr>
        <p:txBody>
          <a:bodyPr>
            <a:noAutofit/>
          </a:bodyPr>
          <a:lstStyle/>
          <a:p>
            <a:r>
              <a:rPr lang="en-US" altLang="en-US" sz="3600" b="1" dirty="0"/>
              <a:t>Determination of hydraulic conductivity of soils</a:t>
            </a:r>
          </a:p>
        </p:txBody>
      </p:sp>
      <p:sp>
        <p:nvSpPr>
          <p:cNvPr id="3" name="Content Placeholder 2"/>
          <p:cNvSpPr>
            <a:spLocks noGrp="1"/>
          </p:cNvSpPr>
          <p:nvPr>
            <p:ph idx="1"/>
          </p:nvPr>
        </p:nvSpPr>
        <p:spPr>
          <a:xfrm>
            <a:off x="935949" y="1532964"/>
            <a:ext cx="8379500" cy="3800475"/>
          </a:xfrm>
        </p:spPr>
        <p:txBody>
          <a:bodyPr>
            <a:noAutofit/>
          </a:bodyPr>
          <a:lstStyle/>
          <a:p>
            <a:pPr>
              <a:defRPr/>
            </a:pPr>
            <a:r>
              <a:rPr lang="en-US" altLang="en-US" sz="2800" dirty="0"/>
              <a:t>The hydraulic conductivity k is a measure of how easy the water can flow through the soil.</a:t>
            </a:r>
          </a:p>
          <a:p>
            <a:pPr>
              <a:defRPr/>
            </a:pPr>
            <a:r>
              <a:rPr lang="en-US" altLang="en-US" sz="2800" dirty="0"/>
              <a:t>The hydraulic conductivity is expressed in the units of velocity (such as cm/sec and m/sec). </a:t>
            </a:r>
          </a:p>
          <a:p>
            <a:pPr>
              <a:defRPr/>
            </a:pPr>
            <a:r>
              <a:rPr lang="en-US" sz="2800" dirty="0"/>
              <a:t>Methods that are in common use for determining the coefficient of permeability </a:t>
            </a:r>
            <a:r>
              <a:rPr lang="en-US" sz="2800" i="1" dirty="0"/>
              <a:t>k can be classified </a:t>
            </a:r>
            <a:r>
              <a:rPr lang="en-US" sz="2800" dirty="0"/>
              <a:t>as:</a:t>
            </a:r>
          </a:p>
          <a:p>
            <a:pPr lvl="1">
              <a:defRPr/>
            </a:pPr>
            <a:r>
              <a:rPr lang="en-US" sz="2800" dirty="0"/>
              <a:t>Laboratory methods: Constant head permeability method and falling head permeability method</a:t>
            </a:r>
          </a:p>
          <a:p>
            <a:pPr lvl="1">
              <a:defRPr/>
            </a:pPr>
            <a:r>
              <a:rPr lang="en-US" sz="2800" dirty="0"/>
              <a:t>Field methods: Pumping tests, Bore hole tests</a:t>
            </a:r>
          </a:p>
          <a:p>
            <a:pPr lvl="1">
              <a:defRPr/>
            </a:pPr>
            <a:r>
              <a:rPr lang="en-US" sz="2800" dirty="0"/>
              <a:t>Indirect Method: Empirical correlations</a:t>
            </a:r>
          </a:p>
        </p:txBody>
      </p:sp>
      <p:sp>
        <p:nvSpPr>
          <p:cNvPr id="4" name="Slide Number Placeholder 3"/>
          <p:cNvSpPr>
            <a:spLocks noGrp="1"/>
          </p:cNvSpPr>
          <p:nvPr>
            <p:ph type="sldNum" sz="quarter" idx="11"/>
          </p:nvPr>
        </p:nvSpPr>
        <p:spPr>
          <a:xfrm>
            <a:off x="8739964" y="5705697"/>
            <a:ext cx="404036" cy="295054"/>
          </a:xfrm>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4C113CD3-19B7-4784-92F2-ADCAEDD7D1DA}" type="slidenum">
              <a:rPr lang="en-AU" altLang="en-US" sz="1050">
                <a:latin typeface="Arial" panose="020B0604020202020204" pitchFamily="34" charset="0"/>
              </a:rPr>
              <a:pPr eaLnBrk="1" hangingPunct="1"/>
              <a:t>20</a:t>
            </a:fld>
            <a:endParaRPr lang="en-AU" altLang="en-US" sz="1050" dirty="0">
              <a:latin typeface="Arial" panose="020B0604020202020204" pitchFamily="34" charset="0"/>
            </a:endParaRPr>
          </a:p>
        </p:txBody>
      </p:sp>
    </p:spTree>
    <p:extLst>
      <p:ext uri="{BB962C8B-B14F-4D97-AF65-F5344CB8AC3E}">
        <p14:creationId xmlns:p14="http://schemas.microsoft.com/office/powerpoint/2010/main" val="870470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2419350" y="2208610"/>
            <a:ext cx="733425" cy="447675"/>
          </a:xfrm>
          <a:prstGeom prst="rect">
            <a:avLst/>
          </a:prstGeom>
          <a:solidFill>
            <a:srgbClr val="00DFCA"/>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7107" name="Freeform 3"/>
          <p:cNvSpPr>
            <a:spLocks/>
          </p:cNvSpPr>
          <p:nvPr/>
        </p:nvSpPr>
        <p:spPr bwMode="auto">
          <a:xfrm>
            <a:off x="2871788" y="1426369"/>
            <a:ext cx="858441" cy="801291"/>
          </a:xfrm>
          <a:custGeom>
            <a:avLst/>
            <a:gdLst>
              <a:gd name="T0" fmla="*/ 720 w 721"/>
              <a:gd name="T1" fmla="*/ 0 h 673"/>
              <a:gd name="T2" fmla="*/ 0 w 721"/>
              <a:gd name="T3" fmla="*/ 0 h 673"/>
              <a:gd name="T4" fmla="*/ 0 w 721"/>
              <a:gd name="T5" fmla="*/ 672 h 673"/>
              <a:gd name="T6" fmla="*/ 0 60000 65536"/>
              <a:gd name="T7" fmla="*/ 0 60000 65536"/>
              <a:gd name="T8" fmla="*/ 0 60000 65536"/>
              <a:gd name="T9" fmla="*/ 0 w 721"/>
              <a:gd name="T10" fmla="*/ 0 h 673"/>
              <a:gd name="T11" fmla="*/ 721 w 721"/>
              <a:gd name="T12" fmla="*/ 673 h 673"/>
            </a:gdLst>
            <a:ahLst/>
            <a:cxnLst>
              <a:cxn ang="T6">
                <a:pos x="T0" y="T1"/>
              </a:cxn>
              <a:cxn ang="T7">
                <a:pos x="T2" y="T3"/>
              </a:cxn>
              <a:cxn ang="T8">
                <a:pos x="T4" y="T5"/>
              </a:cxn>
            </a:cxnLst>
            <a:rect l="T9" t="T10" r="T11" b="T12"/>
            <a:pathLst>
              <a:path w="721" h="673">
                <a:moveTo>
                  <a:pt x="720" y="0"/>
                </a:moveTo>
                <a:lnTo>
                  <a:pt x="0" y="0"/>
                </a:lnTo>
                <a:lnTo>
                  <a:pt x="0" y="672"/>
                </a:lnTo>
              </a:path>
            </a:pathLst>
          </a:custGeom>
          <a:noFill/>
          <a:ln w="50800" cap="rnd"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47108" name="Freeform 4"/>
          <p:cNvSpPr>
            <a:spLocks/>
          </p:cNvSpPr>
          <p:nvPr/>
        </p:nvSpPr>
        <p:spPr bwMode="auto">
          <a:xfrm>
            <a:off x="1885950" y="2203847"/>
            <a:ext cx="686991" cy="823913"/>
          </a:xfrm>
          <a:custGeom>
            <a:avLst/>
            <a:gdLst>
              <a:gd name="T0" fmla="*/ 576 w 577"/>
              <a:gd name="T1" fmla="*/ 0 h 692"/>
              <a:gd name="T2" fmla="*/ 576 w 577"/>
              <a:gd name="T3" fmla="*/ 691 h 692"/>
              <a:gd name="T4" fmla="*/ 0 w 577"/>
              <a:gd name="T5" fmla="*/ 691 h 692"/>
              <a:gd name="T6" fmla="*/ 0 60000 65536"/>
              <a:gd name="T7" fmla="*/ 0 60000 65536"/>
              <a:gd name="T8" fmla="*/ 0 60000 65536"/>
              <a:gd name="T9" fmla="*/ 0 w 577"/>
              <a:gd name="T10" fmla="*/ 0 h 692"/>
              <a:gd name="T11" fmla="*/ 577 w 577"/>
              <a:gd name="T12" fmla="*/ 692 h 692"/>
            </a:gdLst>
            <a:ahLst/>
            <a:cxnLst>
              <a:cxn ang="T6">
                <a:pos x="T0" y="T1"/>
              </a:cxn>
              <a:cxn ang="T7">
                <a:pos x="T2" y="T3"/>
              </a:cxn>
              <a:cxn ang="T8">
                <a:pos x="T4" y="T5"/>
              </a:cxn>
            </a:cxnLst>
            <a:rect l="T9" t="T10" r="T11" b="T12"/>
            <a:pathLst>
              <a:path w="577" h="692">
                <a:moveTo>
                  <a:pt x="576" y="0"/>
                </a:moveTo>
                <a:lnTo>
                  <a:pt x="576" y="691"/>
                </a:lnTo>
                <a:lnTo>
                  <a:pt x="0" y="691"/>
                </a:lnTo>
              </a:path>
            </a:pathLst>
          </a:custGeom>
          <a:noFill/>
          <a:ln w="50800" cap="rnd"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47109" name="Rectangle 5"/>
          <p:cNvSpPr>
            <a:spLocks noChangeArrowheads="1"/>
          </p:cNvSpPr>
          <p:nvPr/>
        </p:nvSpPr>
        <p:spPr bwMode="auto">
          <a:xfrm>
            <a:off x="4219575" y="4837510"/>
            <a:ext cx="1304925" cy="447675"/>
          </a:xfrm>
          <a:prstGeom prst="rect">
            <a:avLst/>
          </a:prstGeom>
          <a:solidFill>
            <a:srgbClr val="474747"/>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7110" name="Freeform 6"/>
          <p:cNvSpPr>
            <a:spLocks/>
          </p:cNvSpPr>
          <p:nvPr/>
        </p:nvSpPr>
        <p:spPr bwMode="auto">
          <a:xfrm>
            <a:off x="2743200" y="2683669"/>
            <a:ext cx="1772841" cy="2630091"/>
          </a:xfrm>
          <a:custGeom>
            <a:avLst/>
            <a:gdLst>
              <a:gd name="T0" fmla="*/ 0 w 1489"/>
              <a:gd name="T1" fmla="*/ 0 h 2209"/>
              <a:gd name="T2" fmla="*/ 0 w 1489"/>
              <a:gd name="T3" fmla="*/ 2208 h 2209"/>
              <a:gd name="T4" fmla="*/ 1488 w 1489"/>
              <a:gd name="T5" fmla="*/ 2208 h 2209"/>
              <a:gd name="T6" fmla="*/ 1488 w 1489"/>
              <a:gd name="T7" fmla="*/ 1728 h 2209"/>
              <a:gd name="T8" fmla="*/ 0 60000 65536"/>
              <a:gd name="T9" fmla="*/ 0 60000 65536"/>
              <a:gd name="T10" fmla="*/ 0 60000 65536"/>
              <a:gd name="T11" fmla="*/ 0 60000 65536"/>
              <a:gd name="T12" fmla="*/ 0 w 1489"/>
              <a:gd name="T13" fmla="*/ 0 h 2209"/>
              <a:gd name="T14" fmla="*/ 1489 w 1489"/>
              <a:gd name="T15" fmla="*/ 2209 h 2209"/>
            </a:gdLst>
            <a:ahLst/>
            <a:cxnLst>
              <a:cxn ang="T8">
                <a:pos x="T0" y="T1"/>
              </a:cxn>
              <a:cxn ang="T9">
                <a:pos x="T2" y="T3"/>
              </a:cxn>
              <a:cxn ang="T10">
                <a:pos x="T4" y="T5"/>
              </a:cxn>
              <a:cxn ang="T11">
                <a:pos x="T6" y="T7"/>
              </a:cxn>
            </a:cxnLst>
            <a:rect l="T12" t="T13" r="T14" b="T15"/>
            <a:pathLst>
              <a:path w="1489" h="2209">
                <a:moveTo>
                  <a:pt x="0" y="0"/>
                </a:moveTo>
                <a:lnTo>
                  <a:pt x="0" y="2208"/>
                </a:lnTo>
                <a:lnTo>
                  <a:pt x="1488" y="2208"/>
                </a:lnTo>
                <a:lnTo>
                  <a:pt x="1488" y="1728"/>
                </a:lnTo>
              </a:path>
            </a:pathLst>
          </a:custGeom>
          <a:noFill/>
          <a:ln w="508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47111" name="Rectangle 7"/>
          <p:cNvSpPr>
            <a:spLocks noChangeArrowheads="1"/>
          </p:cNvSpPr>
          <p:nvPr/>
        </p:nvSpPr>
        <p:spPr bwMode="auto">
          <a:xfrm>
            <a:off x="4419600" y="4666060"/>
            <a:ext cx="904875" cy="276225"/>
          </a:xfrm>
          <a:prstGeom prst="rect">
            <a:avLst/>
          </a:prstGeom>
          <a:solidFill>
            <a:srgbClr val="FE9B03"/>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7112" name="Rectangle 8"/>
          <p:cNvSpPr>
            <a:spLocks noChangeArrowheads="1"/>
          </p:cNvSpPr>
          <p:nvPr/>
        </p:nvSpPr>
        <p:spPr bwMode="auto">
          <a:xfrm>
            <a:off x="4419600" y="3523060"/>
            <a:ext cx="904875" cy="1133475"/>
          </a:xfrm>
          <a:prstGeom prst="rect">
            <a:avLst/>
          </a:prstGeom>
          <a:solidFill>
            <a:srgbClr val="790015"/>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7113" name="Rectangle 9"/>
          <p:cNvSpPr>
            <a:spLocks noChangeArrowheads="1"/>
          </p:cNvSpPr>
          <p:nvPr/>
        </p:nvSpPr>
        <p:spPr bwMode="auto">
          <a:xfrm>
            <a:off x="4419600" y="3237310"/>
            <a:ext cx="904875" cy="276225"/>
          </a:xfrm>
          <a:prstGeom prst="rect">
            <a:avLst/>
          </a:prstGeom>
          <a:solidFill>
            <a:srgbClr val="FE9B03"/>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7114" name="Rectangle 10"/>
          <p:cNvSpPr>
            <a:spLocks noChangeArrowheads="1"/>
          </p:cNvSpPr>
          <p:nvPr/>
        </p:nvSpPr>
        <p:spPr bwMode="auto">
          <a:xfrm>
            <a:off x="4419600" y="3031331"/>
            <a:ext cx="904875" cy="196454"/>
          </a:xfrm>
          <a:prstGeom prst="rect">
            <a:avLst/>
          </a:prstGeom>
          <a:solidFill>
            <a:srgbClr val="00DFCA"/>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7115" name="Freeform 11"/>
          <p:cNvSpPr>
            <a:spLocks/>
          </p:cNvSpPr>
          <p:nvPr/>
        </p:nvSpPr>
        <p:spPr bwMode="auto">
          <a:xfrm>
            <a:off x="3900488" y="3518299"/>
            <a:ext cx="229791" cy="572690"/>
          </a:xfrm>
          <a:custGeom>
            <a:avLst/>
            <a:gdLst>
              <a:gd name="T0" fmla="*/ 192 w 193"/>
              <a:gd name="T1" fmla="*/ 0 h 481"/>
              <a:gd name="T2" fmla="*/ 192 w 193"/>
              <a:gd name="T3" fmla="*/ 480 h 481"/>
              <a:gd name="T4" fmla="*/ 0 w 193"/>
              <a:gd name="T5" fmla="*/ 480 h 481"/>
              <a:gd name="T6" fmla="*/ 0 w 193"/>
              <a:gd name="T7" fmla="*/ 0 h 481"/>
              <a:gd name="T8" fmla="*/ 0 60000 65536"/>
              <a:gd name="T9" fmla="*/ 0 60000 65536"/>
              <a:gd name="T10" fmla="*/ 0 60000 65536"/>
              <a:gd name="T11" fmla="*/ 0 60000 65536"/>
              <a:gd name="T12" fmla="*/ 0 w 193"/>
              <a:gd name="T13" fmla="*/ 0 h 481"/>
              <a:gd name="T14" fmla="*/ 193 w 193"/>
              <a:gd name="T15" fmla="*/ 481 h 481"/>
            </a:gdLst>
            <a:ahLst/>
            <a:cxnLst>
              <a:cxn ang="T8">
                <a:pos x="T0" y="T1"/>
              </a:cxn>
              <a:cxn ang="T9">
                <a:pos x="T2" y="T3"/>
              </a:cxn>
              <a:cxn ang="T10">
                <a:pos x="T4" y="T5"/>
              </a:cxn>
              <a:cxn ang="T11">
                <a:pos x="T6" y="T7"/>
              </a:cxn>
            </a:cxnLst>
            <a:rect l="T12" t="T13" r="T14" b="T15"/>
            <a:pathLst>
              <a:path w="193" h="481">
                <a:moveTo>
                  <a:pt x="192" y="0"/>
                </a:moveTo>
                <a:lnTo>
                  <a:pt x="192" y="480"/>
                </a:lnTo>
                <a:lnTo>
                  <a:pt x="0" y="480"/>
                </a:lnTo>
                <a:lnTo>
                  <a:pt x="0" y="0"/>
                </a:lnTo>
              </a:path>
            </a:pathLst>
          </a:custGeom>
          <a:noFill/>
          <a:ln w="12700" cap="rnd" cmpd="sng">
            <a:solidFill>
              <a:srgbClr val="FFFF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47116" name="Rectangle 12"/>
          <p:cNvSpPr>
            <a:spLocks noChangeArrowheads="1"/>
          </p:cNvSpPr>
          <p:nvPr/>
        </p:nvSpPr>
        <p:spPr bwMode="auto">
          <a:xfrm>
            <a:off x="3905250" y="3865960"/>
            <a:ext cx="219075" cy="219075"/>
          </a:xfrm>
          <a:prstGeom prst="rect">
            <a:avLst/>
          </a:prstGeom>
          <a:solidFill>
            <a:srgbClr val="00DFCA"/>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7117" name="Line 13"/>
          <p:cNvSpPr>
            <a:spLocks noChangeShapeType="1"/>
          </p:cNvSpPr>
          <p:nvPr/>
        </p:nvSpPr>
        <p:spPr bwMode="auto">
          <a:xfrm>
            <a:off x="5486400" y="3826669"/>
            <a:ext cx="14288" cy="720329"/>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47118" name="Line 14"/>
          <p:cNvSpPr>
            <a:spLocks noChangeShapeType="1"/>
          </p:cNvSpPr>
          <p:nvPr/>
        </p:nvSpPr>
        <p:spPr bwMode="auto">
          <a:xfrm>
            <a:off x="2414588" y="1860947"/>
            <a:ext cx="0" cy="8001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19" name="Line 15"/>
          <p:cNvSpPr>
            <a:spLocks noChangeShapeType="1"/>
          </p:cNvSpPr>
          <p:nvPr/>
        </p:nvSpPr>
        <p:spPr bwMode="auto">
          <a:xfrm>
            <a:off x="3157538" y="1860947"/>
            <a:ext cx="0" cy="80010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20" name="Line 16"/>
          <p:cNvSpPr>
            <a:spLocks noChangeShapeType="1"/>
          </p:cNvSpPr>
          <p:nvPr/>
        </p:nvSpPr>
        <p:spPr bwMode="auto">
          <a:xfrm>
            <a:off x="4872038" y="2260997"/>
            <a:ext cx="0" cy="9715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47121" name="Rectangle 17"/>
          <p:cNvSpPr>
            <a:spLocks noChangeArrowheads="1"/>
          </p:cNvSpPr>
          <p:nvPr/>
        </p:nvSpPr>
        <p:spPr bwMode="auto">
          <a:xfrm>
            <a:off x="6034088" y="2643188"/>
            <a:ext cx="1561326" cy="41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Manometers</a:t>
            </a:r>
          </a:p>
        </p:txBody>
      </p:sp>
      <p:sp>
        <p:nvSpPr>
          <p:cNvPr id="47122" name="Rectangle 18"/>
          <p:cNvSpPr>
            <a:spLocks noChangeArrowheads="1"/>
          </p:cNvSpPr>
          <p:nvPr/>
        </p:nvSpPr>
        <p:spPr bwMode="auto">
          <a:xfrm>
            <a:off x="5405438" y="3957638"/>
            <a:ext cx="407164" cy="41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L</a:t>
            </a:r>
          </a:p>
        </p:txBody>
      </p:sp>
      <p:sp>
        <p:nvSpPr>
          <p:cNvPr id="47123" name="Rectangle 19"/>
          <p:cNvSpPr>
            <a:spLocks noChangeArrowheads="1"/>
          </p:cNvSpPr>
          <p:nvPr/>
        </p:nvSpPr>
        <p:spPr bwMode="auto">
          <a:xfrm>
            <a:off x="3690939" y="1271588"/>
            <a:ext cx="702116" cy="41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inlet</a:t>
            </a:r>
          </a:p>
        </p:txBody>
      </p:sp>
      <p:sp>
        <p:nvSpPr>
          <p:cNvPr id="47124" name="Rectangle 20"/>
          <p:cNvSpPr>
            <a:spLocks noChangeArrowheads="1"/>
          </p:cNvSpPr>
          <p:nvPr/>
        </p:nvSpPr>
        <p:spPr bwMode="auto">
          <a:xfrm>
            <a:off x="1176337" y="2814638"/>
            <a:ext cx="843181" cy="41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outlet</a:t>
            </a:r>
          </a:p>
        </p:txBody>
      </p:sp>
      <p:sp>
        <p:nvSpPr>
          <p:cNvPr id="47125" name="Line 21"/>
          <p:cNvSpPr>
            <a:spLocks noChangeShapeType="1"/>
          </p:cNvSpPr>
          <p:nvPr/>
        </p:nvSpPr>
        <p:spPr bwMode="auto">
          <a:xfrm>
            <a:off x="5591175" y="2346722"/>
            <a:ext cx="0" cy="685800"/>
          </a:xfrm>
          <a:prstGeom prst="line">
            <a:avLst/>
          </a:prstGeom>
          <a:noFill/>
          <a:ln w="12700">
            <a:solidFill>
              <a:srgbClr val="FFFF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47126" name="Rectangle 22"/>
          <p:cNvSpPr>
            <a:spLocks noChangeArrowheads="1"/>
          </p:cNvSpPr>
          <p:nvPr/>
        </p:nvSpPr>
        <p:spPr bwMode="auto">
          <a:xfrm>
            <a:off x="5491162" y="2487216"/>
            <a:ext cx="418385" cy="37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500" dirty="0">
                <a:solidFill>
                  <a:schemeClr val="tx1"/>
                </a:solidFill>
              </a:rPr>
              <a:t>H</a:t>
            </a:r>
          </a:p>
        </p:txBody>
      </p:sp>
      <p:sp>
        <p:nvSpPr>
          <p:cNvPr id="47127" name="Line 23"/>
          <p:cNvSpPr>
            <a:spLocks noChangeShapeType="1"/>
          </p:cNvSpPr>
          <p:nvPr/>
        </p:nvSpPr>
        <p:spPr bwMode="auto">
          <a:xfrm>
            <a:off x="5486400" y="3375422"/>
            <a:ext cx="8001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GB" sz="1350"/>
          </a:p>
        </p:txBody>
      </p:sp>
      <p:sp>
        <p:nvSpPr>
          <p:cNvPr id="47128" name="Freeform 24"/>
          <p:cNvSpPr>
            <a:spLocks/>
          </p:cNvSpPr>
          <p:nvPr/>
        </p:nvSpPr>
        <p:spPr bwMode="auto">
          <a:xfrm>
            <a:off x="5943600" y="3032524"/>
            <a:ext cx="801291" cy="344090"/>
          </a:xfrm>
          <a:custGeom>
            <a:avLst/>
            <a:gdLst>
              <a:gd name="T0" fmla="*/ 672 w 673"/>
              <a:gd name="T1" fmla="*/ 0 h 289"/>
              <a:gd name="T2" fmla="*/ 672 w 673"/>
              <a:gd name="T3" fmla="*/ 288 h 289"/>
              <a:gd name="T4" fmla="*/ 0 w 673"/>
              <a:gd name="T5" fmla="*/ 288 h 289"/>
              <a:gd name="T6" fmla="*/ 0 60000 65536"/>
              <a:gd name="T7" fmla="*/ 0 60000 65536"/>
              <a:gd name="T8" fmla="*/ 0 60000 65536"/>
              <a:gd name="T9" fmla="*/ 0 w 673"/>
              <a:gd name="T10" fmla="*/ 0 h 289"/>
              <a:gd name="T11" fmla="*/ 673 w 673"/>
              <a:gd name="T12" fmla="*/ 289 h 289"/>
            </a:gdLst>
            <a:ahLst/>
            <a:cxnLst>
              <a:cxn ang="T6">
                <a:pos x="T0" y="T1"/>
              </a:cxn>
              <a:cxn ang="T7">
                <a:pos x="T2" y="T3"/>
              </a:cxn>
              <a:cxn ang="T8">
                <a:pos x="T4" y="T5"/>
              </a:cxn>
            </a:cxnLst>
            <a:rect l="T9" t="T10" r="T11" b="T12"/>
            <a:pathLst>
              <a:path w="673" h="289">
                <a:moveTo>
                  <a:pt x="672" y="0"/>
                </a:moveTo>
                <a:lnTo>
                  <a:pt x="672" y="288"/>
                </a:lnTo>
                <a:lnTo>
                  <a:pt x="0" y="288"/>
                </a:lnTo>
              </a:path>
            </a:pathLst>
          </a:custGeom>
          <a:noFill/>
          <a:ln w="12700" cap="rnd"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47129" name="Rectangle 25"/>
          <p:cNvSpPr>
            <a:spLocks noChangeArrowheads="1"/>
          </p:cNvSpPr>
          <p:nvPr/>
        </p:nvSpPr>
        <p:spPr bwMode="auto">
          <a:xfrm>
            <a:off x="1176338" y="1477566"/>
            <a:ext cx="1489191" cy="60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500" dirty="0">
                <a:solidFill>
                  <a:schemeClr val="tx1"/>
                </a:solidFill>
              </a:rPr>
              <a:t>constant head</a:t>
            </a:r>
          </a:p>
          <a:p>
            <a:r>
              <a:rPr lang="en-AU" altLang="en-US" sz="1500" dirty="0">
                <a:solidFill>
                  <a:schemeClr val="tx1"/>
                </a:solidFill>
              </a:rPr>
              <a:t>device</a:t>
            </a:r>
          </a:p>
        </p:txBody>
      </p:sp>
      <p:sp>
        <p:nvSpPr>
          <p:cNvPr id="47130" name="Rectangle 26"/>
          <p:cNvSpPr>
            <a:spLocks noChangeArrowheads="1"/>
          </p:cNvSpPr>
          <p:nvPr/>
        </p:nvSpPr>
        <p:spPr bwMode="auto">
          <a:xfrm>
            <a:off x="2947989" y="4049316"/>
            <a:ext cx="1510030" cy="60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500" dirty="0">
                <a:solidFill>
                  <a:schemeClr val="tx1"/>
                </a:solidFill>
              </a:rPr>
              <a:t>device for flow</a:t>
            </a:r>
          </a:p>
          <a:p>
            <a:r>
              <a:rPr lang="en-AU" altLang="en-US" sz="1500" dirty="0">
                <a:solidFill>
                  <a:schemeClr val="tx1"/>
                </a:solidFill>
              </a:rPr>
              <a:t> measurement</a:t>
            </a:r>
          </a:p>
        </p:txBody>
      </p:sp>
      <p:sp>
        <p:nvSpPr>
          <p:cNvPr id="47131" name="Rectangle 27"/>
          <p:cNvSpPr>
            <a:spLocks noChangeArrowheads="1"/>
          </p:cNvSpPr>
          <p:nvPr/>
        </p:nvSpPr>
        <p:spPr bwMode="auto">
          <a:xfrm>
            <a:off x="4572000" y="1814513"/>
            <a:ext cx="714940" cy="41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load</a:t>
            </a:r>
          </a:p>
        </p:txBody>
      </p:sp>
      <p:sp>
        <p:nvSpPr>
          <p:cNvPr id="47132" name="Rectangle 28"/>
          <p:cNvSpPr>
            <a:spLocks noChangeArrowheads="1"/>
          </p:cNvSpPr>
          <p:nvPr/>
        </p:nvSpPr>
        <p:spPr bwMode="auto">
          <a:xfrm>
            <a:off x="6034089" y="4471988"/>
            <a:ext cx="1458734" cy="41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porous disk</a:t>
            </a:r>
          </a:p>
        </p:txBody>
      </p:sp>
      <p:sp>
        <p:nvSpPr>
          <p:cNvPr id="47133" name="Line 29"/>
          <p:cNvSpPr>
            <a:spLocks noChangeShapeType="1"/>
          </p:cNvSpPr>
          <p:nvPr/>
        </p:nvSpPr>
        <p:spPr bwMode="auto">
          <a:xfrm>
            <a:off x="5372100" y="4747022"/>
            <a:ext cx="6858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GB" sz="1350"/>
          </a:p>
        </p:txBody>
      </p:sp>
      <p:sp>
        <p:nvSpPr>
          <p:cNvPr id="47134" name="Rectangle 30"/>
          <p:cNvSpPr>
            <a:spLocks noChangeArrowheads="1"/>
          </p:cNvSpPr>
          <p:nvPr/>
        </p:nvSpPr>
        <p:spPr bwMode="auto">
          <a:xfrm>
            <a:off x="2509839" y="5572126"/>
            <a:ext cx="3985066" cy="41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Fig. 4 Constant Head </a:t>
            </a:r>
            <a:r>
              <a:rPr lang="en-AU" altLang="en-US" sz="1800" dirty="0" err="1">
                <a:solidFill>
                  <a:schemeClr val="tx1"/>
                </a:solidFill>
              </a:rPr>
              <a:t>Permeameter</a:t>
            </a:r>
            <a:r>
              <a:rPr lang="en-AU" altLang="en-US" sz="1800" dirty="0">
                <a:solidFill>
                  <a:schemeClr val="tx1"/>
                </a:solidFill>
              </a:rPr>
              <a:t> </a:t>
            </a:r>
          </a:p>
        </p:txBody>
      </p:sp>
      <p:sp>
        <p:nvSpPr>
          <p:cNvPr id="47135" name="Rectangle 31"/>
          <p:cNvSpPr>
            <a:spLocks noChangeArrowheads="1"/>
          </p:cNvSpPr>
          <p:nvPr/>
        </p:nvSpPr>
        <p:spPr bwMode="auto">
          <a:xfrm>
            <a:off x="4433887" y="4049316"/>
            <a:ext cx="900889" cy="37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500" dirty="0">
                <a:solidFill>
                  <a:schemeClr val="tx1"/>
                </a:solidFill>
              </a:rPr>
              <a:t>sample</a:t>
            </a:r>
          </a:p>
        </p:txBody>
      </p:sp>
      <p:sp>
        <p:nvSpPr>
          <p:cNvPr id="47136" name="Line 32"/>
          <p:cNvSpPr>
            <a:spLocks noChangeShapeType="1"/>
          </p:cNvSpPr>
          <p:nvPr/>
        </p:nvSpPr>
        <p:spPr bwMode="auto">
          <a:xfrm>
            <a:off x="5576887" y="2345531"/>
            <a:ext cx="3190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37" name="Line 33"/>
          <p:cNvSpPr>
            <a:spLocks noChangeShapeType="1"/>
          </p:cNvSpPr>
          <p:nvPr/>
        </p:nvSpPr>
        <p:spPr bwMode="auto">
          <a:xfrm flipV="1">
            <a:off x="4414838" y="2797969"/>
            <a:ext cx="0" cy="2143125"/>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38" name="Line 34"/>
          <p:cNvSpPr>
            <a:spLocks noChangeShapeType="1"/>
          </p:cNvSpPr>
          <p:nvPr/>
        </p:nvSpPr>
        <p:spPr bwMode="auto">
          <a:xfrm flipV="1">
            <a:off x="5329238" y="2783681"/>
            <a:ext cx="0" cy="2143125"/>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39" name="Line 35"/>
          <p:cNvSpPr>
            <a:spLocks noChangeShapeType="1"/>
          </p:cNvSpPr>
          <p:nvPr/>
        </p:nvSpPr>
        <p:spPr bwMode="auto">
          <a:xfrm flipH="1">
            <a:off x="4014788" y="3026569"/>
            <a:ext cx="400050"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40" name="Line 36"/>
          <p:cNvSpPr>
            <a:spLocks noChangeShapeType="1"/>
          </p:cNvSpPr>
          <p:nvPr/>
        </p:nvSpPr>
        <p:spPr bwMode="auto">
          <a:xfrm>
            <a:off x="4000500" y="3026569"/>
            <a:ext cx="0" cy="4000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47141" name="Line 37"/>
          <p:cNvSpPr>
            <a:spLocks noChangeShapeType="1"/>
          </p:cNvSpPr>
          <p:nvPr/>
        </p:nvSpPr>
        <p:spPr bwMode="auto">
          <a:xfrm>
            <a:off x="5334000" y="3750469"/>
            <a:ext cx="128588"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42" name="Line 38"/>
          <p:cNvSpPr>
            <a:spLocks noChangeShapeType="1"/>
          </p:cNvSpPr>
          <p:nvPr/>
        </p:nvSpPr>
        <p:spPr bwMode="auto">
          <a:xfrm flipV="1">
            <a:off x="5457825" y="2221706"/>
            <a:ext cx="0" cy="152400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43" name="Line 39"/>
          <p:cNvSpPr>
            <a:spLocks noChangeShapeType="1"/>
          </p:cNvSpPr>
          <p:nvPr/>
        </p:nvSpPr>
        <p:spPr bwMode="auto">
          <a:xfrm>
            <a:off x="5329237" y="3793331"/>
            <a:ext cx="176213"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44" name="Line 40"/>
          <p:cNvSpPr>
            <a:spLocks noChangeShapeType="1"/>
          </p:cNvSpPr>
          <p:nvPr/>
        </p:nvSpPr>
        <p:spPr bwMode="auto">
          <a:xfrm flipV="1">
            <a:off x="5504260" y="2219325"/>
            <a:ext cx="0" cy="157757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45" name="Line 41"/>
          <p:cNvSpPr>
            <a:spLocks noChangeShapeType="1"/>
          </p:cNvSpPr>
          <p:nvPr/>
        </p:nvSpPr>
        <p:spPr bwMode="auto">
          <a:xfrm>
            <a:off x="5472113" y="3026569"/>
            <a:ext cx="2000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46" name="Line 42"/>
          <p:cNvSpPr>
            <a:spLocks noChangeShapeType="1"/>
          </p:cNvSpPr>
          <p:nvPr/>
        </p:nvSpPr>
        <p:spPr bwMode="auto">
          <a:xfrm>
            <a:off x="5329237" y="4531519"/>
            <a:ext cx="509588"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47" name="Line 43"/>
          <p:cNvSpPr>
            <a:spLocks noChangeShapeType="1"/>
          </p:cNvSpPr>
          <p:nvPr/>
        </p:nvSpPr>
        <p:spPr bwMode="auto">
          <a:xfrm>
            <a:off x="5334000" y="4574381"/>
            <a:ext cx="561975" cy="0"/>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48" name="Line 44"/>
          <p:cNvSpPr>
            <a:spLocks noChangeShapeType="1"/>
          </p:cNvSpPr>
          <p:nvPr/>
        </p:nvSpPr>
        <p:spPr bwMode="auto">
          <a:xfrm flipV="1">
            <a:off x="5838825" y="2231231"/>
            <a:ext cx="0" cy="2300288"/>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49" name="Line 45"/>
          <p:cNvSpPr>
            <a:spLocks noChangeShapeType="1"/>
          </p:cNvSpPr>
          <p:nvPr/>
        </p:nvSpPr>
        <p:spPr bwMode="auto">
          <a:xfrm flipV="1">
            <a:off x="5890022" y="2240756"/>
            <a:ext cx="3572" cy="2334816"/>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7150" name="Rectangle 46"/>
          <p:cNvSpPr>
            <a:spLocks noChangeArrowheads="1"/>
          </p:cNvSpPr>
          <p:nvPr/>
        </p:nvSpPr>
        <p:spPr bwMode="auto">
          <a:xfrm>
            <a:off x="5467350" y="3026570"/>
            <a:ext cx="23813" cy="764381"/>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7151" name="Rectangle 47"/>
          <p:cNvSpPr>
            <a:spLocks noChangeArrowheads="1"/>
          </p:cNvSpPr>
          <p:nvPr/>
        </p:nvSpPr>
        <p:spPr bwMode="auto">
          <a:xfrm>
            <a:off x="5336381" y="3761186"/>
            <a:ext cx="128588" cy="29765"/>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7152" name="Rectangle 48"/>
          <p:cNvSpPr>
            <a:spLocks noChangeArrowheads="1"/>
          </p:cNvSpPr>
          <p:nvPr/>
        </p:nvSpPr>
        <p:spPr bwMode="auto">
          <a:xfrm>
            <a:off x="5848350" y="2355056"/>
            <a:ext cx="33338" cy="2214563"/>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7153" name="Rectangle 49"/>
          <p:cNvSpPr>
            <a:spLocks noChangeArrowheads="1"/>
          </p:cNvSpPr>
          <p:nvPr/>
        </p:nvSpPr>
        <p:spPr bwMode="auto">
          <a:xfrm>
            <a:off x="5329239" y="4539853"/>
            <a:ext cx="521494" cy="32147"/>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7154" name="Rectangle 50"/>
          <p:cNvSpPr>
            <a:spLocks noChangeArrowheads="1"/>
          </p:cNvSpPr>
          <p:nvPr/>
        </p:nvSpPr>
        <p:spPr bwMode="auto">
          <a:xfrm>
            <a:off x="0" y="9863"/>
            <a:ext cx="9034818" cy="69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3600" b="1" dirty="0">
                <a:solidFill>
                  <a:schemeClr val="tx1"/>
                </a:solidFill>
                <a:latin typeface="+mj-lt"/>
              </a:rPr>
              <a:t>Laboratory Measurement of Permeability </a:t>
            </a:r>
          </a:p>
        </p:txBody>
      </p:sp>
    </p:spTree>
    <p:extLst>
      <p:ext uri="{BB962C8B-B14F-4D97-AF65-F5344CB8AC3E}">
        <p14:creationId xmlns:p14="http://schemas.microsoft.com/office/powerpoint/2010/main" val="200520644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557213" indent="-214313">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cs typeface="Arial" panose="020B0604020202020204" pitchFamily="34" charset="0"/>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cs typeface="Arial" panose="020B0604020202020204" pitchFamily="34" charset="0"/>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6EE7ACA0-59AD-4CE0-8705-9950FCF51911}" type="slidenum">
              <a:rPr lang="ar-SA" altLang="en-US" sz="1050"/>
              <a:pPr>
                <a:spcBef>
                  <a:spcPct val="0"/>
                </a:spcBef>
                <a:buClrTx/>
                <a:buSzTx/>
                <a:buFontTx/>
                <a:buNone/>
              </a:pPr>
              <a:t>22</a:t>
            </a:fld>
            <a:endParaRPr lang="en-US" altLang="en-US" sz="1050"/>
          </a:p>
        </p:txBody>
      </p:sp>
      <p:sp>
        <p:nvSpPr>
          <p:cNvPr id="41987" name="Rectangle 5"/>
          <p:cNvSpPr>
            <a:spLocks noChangeArrowheads="1"/>
          </p:cNvSpPr>
          <p:nvPr/>
        </p:nvSpPr>
        <p:spPr bwMode="auto">
          <a:xfrm>
            <a:off x="1055194" y="0"/>
            <a:ext cx="6858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3600" b="1" dirty="0">
                <a:latin typeface="+mj-lt"/>
              </a:rPr>
              <a:t>Constant Head Test</a:t>
            </a:r>
          </a:p>
        </p:txBody>
      </p:sp>
      <p:pic>
        <p:nvPicPr>
          <p:cNvPr id="419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45" y="603598"/>
            <a:ext cx="8093523" cy="600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37501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132450" y="199449"/>
            <a:ext cx="6858000" cy="457200"/>
          </a:xfrm>
        </p:spPr>
        <p:txBody>
          <a:bodyPr>
            <a:noAutofit/>
          </a:bodyPr>
          <a:lstStyle/>
          <a:p>
            <a:r>
              <a:rPr lang="en-US" altLang="en-US" sz="3600" b="1" dirty="0"/>
              <a:t>Constant Head Permeability Test</a:t>
            </a:r>
          </a:p>
        </p:txBody>
      </p:sp>
      <p:sp>
        <p:nvSpPr>
          <p:cNvPr id="24579" name="Content Placeholder 2"/>
          <p:cNvSpPr>
            <a:spLocks noGrp="1"/>
          </p:cNvSpPr>
          <p:nvPr>
            <p:ph idx="1"/>
          </p:nvPr>
        </p:nvSpPr>
        <p:spPr>
          <a:xfrm>
            <a:off x="940981" y="2252012"/>
            <a:ext cx="8203019" cy="3257550"/>
          </a:xfrm>
        </p:spPr>
        <p:txBody>
          <a:bodyPr>
            <a:noAutofit/>
          </a:bodyPr>
          <a:lstStyle/>
          <a:p>
            <a:r>
              <a:rPr lang="en-US" altLang="en-US" sz="2800" dirty="0"/>
              <a:t>The sample of length L and cross-sectional area A is subjected to a head h which is constant during the progress of a test. </a:t>
            </a:r>
          </a:p>
          <a:p>
            <a:r>
              <a:rPr lang="en-US" altLang="en-US" sz="2800" dirty="0"/>
              <a:t>A test is performed by allowing water to flow through the sample and measuring the quantity of discharge Q in time t.</a:t>
            </a:r>
          </a:p>
          <a:p>
            <a:endParaRPr lang="en-US" altLang="en-US" sz="2800" dirty="0"/>
          </a:p>
          <a:p>
            <a:endParaRPr lang="en-US" altLang="en-US" sz="2800" dirty="0"/>
          </a:p>
          <a:p>
            <a:r>
              <a:rPr lang="en-US" altLang="en-US" sz="2800" dirty="0"/>
              <a:t>The constant head </a:t>
            </a:r>
            <a:r>
              <a:rPr lang="en-US" altLang="en-US" sz="2800" dirty="0" err="1"/>
              <a:t>permeameter</a:t>
            </a:r>
            <a:r>
              <a:rPr lang="en-US" altLang="en-US" sz="2800" dirty="0"/>
              <a:t> test is more suited for coarse grained soils such as gravelly sand and coarse and medium </a:t>
            </a:r>
            <a:r>
              <a:rPr lang="en-US" altLang="en-US" sz="2800" dirty="0">
                <a:hlinkClick r:id="rId2" action="ppaction://hlinkfile"/>
              </a:rPr>
              <a:t>sand</a:t>
            </a:r>
            <a:r>
              <a:rPr lang="en-US" altLang="en-US" sz="2800" dirty="0"/>
              <a:t>.</a:t>
            </a:r>
          </a:p>
        </p:txBody>
      </p:sp>
      <p:sp>
        <p:nvSpPr>
          <p:cNvPr id="4" name="Slide Number Placeholder 3"/>
          <p:cNvSpPr>
            <a:spLocks noGrp="1"/>
          </p:cNvSpPr>
          <p:nvPr>
            <p:ph type="sldNum" sz="quarter" idx="11"/>
          </p:nvPr>
        </p:nvSpPr>
        <p:spPr>
          <a:xfrm>
            <a:off x="8707465" y="5726907"/>
            <a:ext cx="5313133" cy="273844"/>
          </a:xfrm>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F8B269A0-BAEA-419D-A535-AB4DA02DC3E5}" type="slidenum">
              <a:rPr lang="en-AU" altLang="en-US" sz="1050">
                <a:latin typeface="Arial" panose="020B0604020202020204" pitchFamily="34" charset="0"/>
              </a:rPr>
              <a:pPr eaLnBrk="1" hangingPunct="1"/>
              <a:t>23</a:t>
            </a:fld>
            <a:endParaRPr lang="en-AU" altLang="en-US" sz="1050">
              <a:latin typeface="Arial" panose="020B0604020202020204" pitchFamily="34" charset="0"/>
            </a:endParaRPr>
          </a:p>
        </p:txBody>
      </p:sp>
      <mc:AlternateContent xmlns:mc="http://schemas.openxmlformats.org/markup-compatibility/2006" xmlns:a14="http://schemas.microsoft.com/office/drawing/2010/main">
        <mc:Choice Requires="a14">
          <p:sp>
            <p:nvSpPr>
              <p:cNvPr id="6" name="Rectangle 5"/>
              <p:cNvSpPr/>
              <p:nvPr/>
            </p:nvSpPr>
            <p:spPr>
              <a:xfrm>
                <a:off x="1132450" y="3880787"/>
                <a:ext cx="7825154" cy="758541"/>
              </a:xfrm>
              <a:prstGeom prst="rect">
                <a:avLst/>
              </a:prstGeom>
            </p:spPr>
            <p:txBody>
              <a:bodyPr wrap="square">
                <a:spAutoFit/>
              </a:bodyPr>
              <a:lstStyle/>
              <a:p>
                <a:pPr>
                  <a:defRPr/>
                </a:pPr>
                <a14:m>
                  <m:oMath xmlns:m="http://schemas.openxmlformats.org/officeDocument/2006/math">
                    <m:r>
                      <a:rPr lang="en-US" sz="3000" i="1">
                        <a:latin typeface="Cambria Math" panose="02040503050406030204" pitchFamily="18" charset="0"/>
                      </a:rPr>
                      <m:t>𝑄</m:t>
                    </m:r>
                    <m:r>
                      <a:rPr lang="en-US" sz="3000" i="1">
                        <a:latin typeface="Cambria Math" panose="02040503050406030204" pitchFamily="18" charset="0"/>
                      </a:rPr>
                      <m:t>=</m:t>
                    </m:r>
                    <m:r>
                      <a:rPr lang="en-US" sz="3000" i="1">
                        <a:latin typeface="Cambria Math" panose="02040503050406030204" pitchFamily="18" charset="0"/>
                      </a:rPr>
                      <m:t>𝑘𝐴𝑡</m:t>
                    </m:r>
                    <m:f>
                      <m:fPr>
                        <m:ctrlPr>
                          <a:rPr lang="en-US" sz="3000" i="1">
                            <a:latin typeface="Cambria Math" panose="02040503050406030204" pitchFamily="18" charset="0"/>
                          </a:rPr>
                        </m:ctrlPr>
                      </m:fPr>
                      <m:num>
                        <m:r>
                          <m:rPr>
                            <m:sty m:val="p"/>
                          </m:rPr>
                          <a:rPr lang="el-GR" sz="3000">
                            <a:latin typeface="Cambria Math" panose="02040503050406030204" pitchFamily="18" charset="0"/>
                          </a:rPr>
                          <m:t>Δ</m:t>
                        </m:r>
                        <m:r>
                          <a:rPr lang="en-US" sz="3000" i="1">
                            <a:latin typeface="Cambria Math" panose="02040503050406030204" pitchFamily="18" charset="0"/>
                          </a:rPr>
                          <m:t>h</m:t>
                        </m:r>
                      </m:num>
                      <m:den>
                        <m:r>
                          <m:rPr>
                            <m:sty m:val="p"/>
                          </m:rPr>
                          <a:rPr lang="el-GR" sz="3000">
                            <a:latin typeface="Cambria Math" panose="02040503050406030204" pitchFamily="18" charset="0"/>
                          </a:rPr>
                          <m:t>Δ</m:t>
                        </m:r>
                        <m:r>
                          <a:rPr lang="en-US" sz="3000" i="1">
                            <a:latin typeface="Cambria Math" panose="02040503050406030204" pitchFamily="18" charset="0"/>
                          </a:rPr>
                          <m:t>𝐿</m:t>
                        </m:r>
                      </m:den>
                    </m:f>
                  </m:oMath>
                </a14:m>
                <a:r>
                  <a:rPr lang="en-AU" altLang="en-US" sz="3000" dirty="0">
                    <a:latin typeface="Cambria" panose="02040503050406030204" pitchFamily="18" charset="0"/>
                  </a:rPr>
                  <a:t>		or 			k=</a:t>
                </a:r>
                <a14:m>
                  <m:oMath xmlns:m="http://schemas.openxmlformats.org/officeDocument/2006/math">
                    <m:f>
                      <m:fPr>
                        <m:ctrlPr>
                          <a:rPr lang="en-AU" altLang="en-US" sz="3000" i="1">
                            <a:latin typeface="Cambria Math" panose="02040503050406030204" pitchFamily="18" charset="0"/>
                          </a:rPr>
                        </m:ctrlPr>
                      </m:fPr>
                      <m:num>
                        <m:r>
                          <a:rPr lang="en-US" altLang="en-US" sz="3000" i="1">
                            <a:latin typeface="Cambria Math" panose="02040503050406030204" pitchFamily="18" charset="0"/>
                          </a:rPr>
                          <m:t>𝑄𝐿</m:t>
                        </m:r>
                      </m:num>
                      <m:den>
                        <m:r>
                          <a:rPr lang="en-US" altLang="en-US" sz="3000" i="1">
                            <a:latin typeface="Cambria Math" panose="02040503050406030204" pitchFamily="18" charset="0"/>
                          </a:rPr>
                          <m:t>h𝐴𝑡</m:t>
                        </m:r>
                      </m:den>
                    </m:f>
                  </m:oMath>
                </a14:m>
                <a:r>
                  <a:rPr lang="en-AU" altLang="en-US" sz="3000" dirty="0">
                    <a:latin typeface="Cambria" panose="02040503050406030204" pitchFamily="18" charset="0"/>
                  </a:rPr>
                  <a:t>	</a:t>
                </a:r>
                <a:endParaRPr lang="en-US" sz="3000" dirty="0">
                  <a:latin typeface="Cambria" panose="020405030504060302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1132450" y="3880787"/>
                <a:ext cx="7825154" cy="758541"/>
              </a:xfrm>
              <a:prstGeom prst="rect">
                <a:avLst/>
              </a:prstGeom>
              <a:blipFill>
                <a:blip r:embed="rId3"/>
                <a:stretch>
                  <a:fillRect b="-10484"/>
                </a:stretch>
              </a:blipFill>
            </p:spPr>
            <p:txBody>
              <a:bodyPr/>
              <a:lstStyle/>
              <a:p>
                <a:r>
                  <a:rPr lang="en-US">
                    <a:noFill/>
                  </a:rPr>
                  <a:t> </a:t>
                </a:r>
              </a:p>
            </p:txBody>
          </p:sp>
        </mc:Fallback>
      </mc:AlternateContent>
    </p:spTree>
    <p:extLst>
      <p:ext uri="{BB962C8B-B14F-4D97-AF65-F5344CB8AC3E}">
        <p14:creationId xmlns:p14="http://schemas.microsoft.com/office/powerpoint/2010/main" val="254745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ChangeArrowheads="1"/>
          </p:cNvSpPr>
          <p:nvPr/>
        </p:nvSpPr>
        <p:spPr bwMode="auto">
          <a:xfrm>
            <a:off x="1062508" y="1543050"/>
            <a:ext cx="7852892" cy="381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pPr>
              <a:spcBef>
                <a:spcPct val="50000"/>
              </a:spcBef>
            </a:pPr>
            <a:r>
              <a:rPr lang="en-AU" altLang="en-US" sz="1950" dirty="0">
                <a:solidFill>
                  <a:schemeClr val="tx1"/>
                </a:solidFill>
                <a:latin typeface="+mj-lt"/>
              </a:rPr>
              <a:t>The volume discharge X during a suitable time interval T is collected. </a:t>
            </a:r>
          </a:p>
          <a:p>
            <a:pPr>
              <a:spcBef>
                <a:spcPct val="50000"/>
              </a:spcBef>
            </a:pPr>
            <a:r>
              <a:rPr lang="en-AU" altLang="en-US" sz="1950" dirty="0">
                <a:solidFill>
                  <a:schemeClr val="tx1"/>
                </a:solidFill>
                <a:latin typeface="+mj-lt"/>
              </a:rPr>
              <a:t>The difference in head H over a length L is measured by means of manometers. </a:t>
            </a:r>
          </a:p>
          <a:p>
            <a:pPr>
              <a:spcBef>
                <a:spcPct val="50000"/>
              </a:spcBef>
            </a:pPr>
            <a:r>
              <a:rPr lang="en-AU" altLang="en-US" sz="1950" dirty="0">
                <a:solidFill>
                  <a:schemeClr val="tx1"/>
                </a:solidFill>
                <a:latin typeface="+mj-lt"/>
              </a:rPr>
              <a:t>Knowing the cross-sectional area A, Darcy’s law gives</a:t>
            </a:r>
          </a:p>
          <a:p>
            <a:pPr>
              <a:spcBef>
                <a:spcPct val="50000"/>
              </a:spcBef>
            </a:pPr>
            <a:endParaRPr lang="en-AU" altLang="en-US" sz="1950" dirty="0">
              <a:solidFill>
                <a:schemeClr val="tx1"/>
              </a:solidFill>
              <a:latin typeface="+mj-lt"/>
            </a:endParaRPr>
          </a:p>
          <a:p>
            <a:pPr>
              <a:spcBef>
                <a:spcPct val="50000"/>
              </a:spcBef>
            </a:pPr>
            <a:endParaRPr lang="en-AU" altLang="en-US" sz="1950" dirty="0">
              <a:solidFill>
                <a:schemeClr val="tx1"/>
              </a:solidFill>
              <a:latin typeface="+mj-lt"/>
            </a:endParaRPr>
          </a:p>
          <a:p>
            <a:pPr>
              <a:spcBef>
                <a:spcPct val="50000"/>
              </a:spcBef>
            </a:pPr>
            <a:r>
              <a:rPr lang="en-AU" altLang="en-US" sz="1950" dirty="0">
                <a:solidFill>
                  <a:schemeClr val="tx1"/>
                </a:solidFill>
                <a:latin typeface="+mj-lt"/>
              </a:rPr>
              <a:t>It can be seen that in a constant head </a:t>
            </a:r>
            <a:r>
              <a:rPr lang="en-AU" altLang="en-US" sz="1950" dirty="0" err="1">
                <a:solidFill>
                  <a:schemeClr val="tx1"/>
                </a:solidFill>
                <a:latin typeface="+mj-lt"/>
              </a:rPr>
              <a:t>permeameter</a:t>
            </a:r>
            <a:r>
              <a:rPr lang="en-AU" altLang="en-US" sz="1950" dirty="0">
                <a:solidFill>
                  <a:schemeClr val="tx1"/>
                </a:solidFill>
                <a:latin typeface="+mj-lt"/>
              </a:rPr>
              <a:t>:</a:t>
            </a:r>
          </a:p>
          <a:p>
            <a:pPr>
              <a:spcBef>
                <a:spcPct val="50000"/>
              </a:spcBef>
            </a:pPr>
            <a:endParaRPr lang="en-AU" altLang="en-US" sz="1950" dirty="0">
              <a:solidFill>
                <a:schemeClr val="tx1"/>
              </a:solidFill>
              <a:latin typeface="+mj-lt"/>
            </a:endParaRPr>
          </a:p>
          <a:p>
            <a:pPr>
              <a:spcBef>
                <a:spcPct val="50000"/>
              </a:spcBef>
            </a:pPr>
            <a:r>
              <a:rPr lang="en-AU" altLang="en-US" sz="1950" dirty="0">
                <a:solidFill>
                  <a:schemeClr val="tx1"/>
                </a:solidFill>
                <a:latin typeface="+mj-lt"/>
              </a:rPr>
              <a:t>	 						</a:t>
            </a:r>
          </a:p>
        </p:txBody>
      </p:sp>
      <p:sp>
        <p:nvSpPr>
          <p:cNvPr id="8197" name="Rectangle 3"/>
          <p:cNvSpPr>
            <a:spLocks noChangeArrowheads="1"/>
          </p:cNvSpPr>
          <p:nvPr/>
        </p:nvSpPr>
        <p:spPr bwMode="auto">
          <a:xfrm>
            <a:off x="1952625" y="857251"/>
            <a:ext cx="4910138" cy="50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pPr algn="ctr"/>
            <a:r>
              <a:rPr lang="en-AU" altLang="en-US" b="1" dirty="0">
                <a:solidFill>
                  <a:schemeClr val="tx1"/>
                </a:solidFill>
                <a:latin typeface="+mj-lt"/>
              </a:rPr>
              <a:t>Constant Head </a:t>
            </a:r>
            <a:r>
              <a:rPr lang="en-AU" altLang="en-US" b="1" dirty="0" err="1">
                <a:solidFill>
                  <a:schemeClr val="tx1"/>
                </a:solidFill>
                <a:latin typeface="+mj-lt"/>
              </a:rPr>
              <a:t>Permeameter</a:t>
            </a:r>
            <a:endParaRPr lang="en-AU" altLang="en-US" b="1" dirty="0">
              <a:solidFill>
                <a:schemeClr val="tx1"/>
              </a:solidFill>
              <a:latin typeface="+mj-lt"/>
            </a:endParaRPr>
          </a:p>
        </p:txBody>
      </p:sp>
      <mc:AlternateContent xmlns:mc="http://schemas.openxmlformats.org/markup-compatibility/2006" xmlns:a14="http://schemas.microsoft.com/office/drawing/2010/main">
        <mc:Choice Requires="a14">
          <p:sp>
            <p:nvSpPr>
              <p:cNvPr id="7" name="Rectangle 6"/>
              <p:cNvSpPr/>
              <p:nvPr/>
            </p:nvSpPr>
            <p:spPr>
              <a:xfrm>
                <a:off x="2460812" y="3404116"/>
                <a:ext cx="2632262" cy="680123"/>
              </a:xfrm>
              <a:prstGeom prst="rect">
                <a:avLst/>
              </a:prstGeom>
            </p:spPr>
            <p:txBody>
              <a:bodyPr wrap="square">
                <a:spAutoFit/>
              </a:bodyPr>
              <a:lstStyle/>
              <a:p>
                <a:pPr>
                  <a:defRPr/>
                </a:pPr>
                <a14:m>
                  <m:oMath xmlns:m="http://schemas.openxmlformats.org/officeDocument/2006/math">
                    <m:f>
                      <m:fPr>
                        <m:ctrlPr>
                          <a:rPr lang="en-US" sz="2700" i="1">
                            <a:latin typeface="Cambria Math" panose="02040503050406030204" pitchFamily="18" charset="0"/>
                          </a:rPr>
                        </m:ctrlPr>
                      </m:fPr>
                      <m:num>
                        <m:r>
                          <a:rPr lang="en-US" sz="2700" i="1">
                            <a:latin typeface="Cambria Math" panose="02040503050406030204" pitchFamily="18" charset="0"/>
                          </a:rPr>
                          <m:t>𝑋</m:t>
                        </m:r>
                      </m:num>
                      <m:den>
                        <m:r>
                          <a:rPr lang="en-US" sz="2700" i="1">
                            <a:latin typeface="Cambria Math" panose="02040503050406030204" pitchFamily="18" charset="0"/>
                          </a:rPr>
                          <m:t>𝑇</m:t>
                        </m:r>
                      </m:den>
                    </m:f>
                    <m:r>
                      <a:rPr lang="en-US" sz="2700" i="1">
                        <a:latin typeface="Cambria Math" panose="02040503050406030204" pitchFamily="18" charset="0"/>
                      </a:rPr>
                      <m:t>=</m:t>
                    </m:r>
                    <m:r>
                      <a:rPr lang="en-US" sz="2700" i="1">
                        <a:latin typeface="Cambria Math" panose="02040503050406030204" pitchFamily="18" charset="0"/>
                      </a:rPr>
                      <m:t>𝑘𝐴</m:t>
                    </m:r>
                    <m:f>
                      <m:fPr>
                        <m:ctrlPr>
                          <a:rPr lang="en-US" sz="2700" i="1">
                            <a:latin typeface="Cambria Math" panose="02040503050406030204" pitchFamily="18" charset="0"/>
                          </a:rPr>
                        </m:ctrlPr>
                      </m:fPr>
                      <m:num>
                        <m:r>
                          <a:rPr lang="en-US" sz="2700" i="1">
                            <a:latin typeface="Cambria Math" panose="02040503050406030204" pitchFamily="18" charset="0"/>
                          </a:rPr>
                          <m:t>𝐻</m:t>
                        </m:r>
                      </m:num>
                      <m:den>
                        <m:r>
                          <a:rPr lang="en-US" sz="2700" i="1">
                            <a:latin typeface="Cambria Math" panose="02040503050406030204" pitchFamily="18" charset="0"/>
                          </a:rPr>
                          <m:t>𝐿</m:t>
                        </m:r>
                      </m:den>
                    </m:f>
                  </m:oMath>
                </a14:m>
                <a:r>
                  <a:rPr lang="en-AU" altLang="en-US" sz="2700" dirty="0">
                    <a:latin typeface="Cambria" panose="02040503050406030204" pitchFamily="18" charset="0"/>
                  </a:rPr>
                  <a:t>	</a:t>
                </a:r>
                <a:endParaRPr lang="en-US" sz="2700" dirty="0">
                  <a:latin typeface="Cambria" panose="020405030504060302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460812" y="3404116"/>
                <a:ext cx="2632262" cy="6801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037355" y="4825102"/>
                <a:ext cx="4111438" cy="1511119"/>
              </a:xfrm>
              <a:prstGeom prst="rect">
                <a:avLst/>
              </a:prstGeom>
            </p:spPr>
            <p:txBody>
              <a:bodyPr wrap="square">
                <a:spAutoFit/>
              </a:bodyPr>
              <a:lstStyle/>
              <a:p>
                <a:pPr>
                  <a:defRPr/>
                </a:pPr>
                <a:r>
                  <a:rPr lang="en-US" sz="2700" dirty="0">
                    <a:latin typeface="Cambria" panose="02040503050406030204" pitchFamily="18" charset="0"/>
                  </a:rPr>
                  <a:t>k</a:t>
                </a:r>
                <a14:m>
                  <m:oMath xmlns:m="http://schemas.openxmlformats.org/officeDocument/2006/math">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𝑋𝐿</m:t>
                        </m:r>
                      </m:num>
                      <m:den>
                        <m:r>
                          <a:rPr lang="en-US" sz="2700" i="1">
                            <a:latin typeface="Cambria Math" panose="02040503050406030204" pitchFamily="18" charset="0"/>
                          </a:rPr>
                          <m:t>𝐴𝐻𝑇</m:t>
                        </m:r>
                      </m:den>
                    </m:f>
                  </m:oMath>
                </a14:m>
                <a:r>
                  <a:rPr lang="en-AU" altLang="en-US" sz="2700" dirty="0">
                    <a:latin typeface="Cambria" panose="02040503050406030204" pitchFamily="18" charset="0"/>
                  </a:rPr>
                  <a:t>			(3)</a:t>
                </a:r>
              </a:p>
              <a:p>
                <a:pPr>
                  <a:defRPr/>
                </a:pPr>
                <a:r>
                  <a:rPr lang="en-AU" altLang="en-US" sz="2700" dirty="0">
                    <a:latin typeface="Cambria" panose="02040503050406030204" pitchFamily="18" charset="0"/>
                  </a:rPr>
                  <a:t>	</a:t>
                </a:r>
                <a:endParaRPr lang="en-US" sz="2700" dirty="0">
                  <a:latin typeface="Cambria"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037355" y="4825102"/>
                <a:ext cx="4111438" cy="1511119"/>
              </a:xfrm>
              <a:prstGeom prst="rect">
                <a:avLst/>
              </a:prstGeom>
              <a:blipFill>
                <a:blip r:embed="rId5"/>
                <a:stretch>
                  <a:fillRect l="-2815"/>
                </a:stretch>
              </a:blipFill>
            </p:spPr>
            <p:txBody>
              <a:bodyPr/>
              <a:lstStyle/>
              <a:p>
                <a:r>
                  <a:rPr lang="en-US">
                    <a:noFill/>
                  </a:rPr>
                  <a:t> </a:t>
                </a:r>
              </a:p>
            </p:txBody>
          </p:sp>
        </mc:Fallback>
      </mc:AlternateContent>
      <p:pic>
        <p:nvPicPr>
          <p:cNvPr id="2" name="Carleton University - CIVE 3208 Lab 4_ Hydraulic Conductivit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923472"/>
            <a:ext cx="9144000" cy="4706081"/>
          </a:xfrm>
          <a:prstGeom prst="rect">
            <a:avLst/>
          </a:prstGeom>
        </p:spPr>
      </p:pic>
    </p:spTree>
    <p:extLst>
      <p:ext uri="{BB962C8B-B14F-4D97-AF65-F5344CB8AC3E}">
        <p14:creationId xmlns:p14="http://schemas.microsoft.com/office/powerpoint/2010/main" val="216863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childTnLst>
        </p:cTn>
      </p:par>
    </p:tnLst>
    <p:bldLst>
      <p:bldP spid="819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4488656" y="1462088"/>
            <a:ext cx="161925" cy="1762125"/>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8131" name="Rectangle 3"/>
          <p:cNvSpPr>
            <a:spLocks noChangeArrowheads="1"/>
          </p:cNvSpPr>
          <p:nvPr/>
        </p:nvSpPr>
        <p:spPr bwMode="auto">
          <a:xfrm>
            <a:off x="4488656" y="1690688"/>
            <a:ext cx="161925" cy="1419225"/>
          </a:xfrm>
          <a:prstGeom prst="rect">
            <a:avLst/>
          </a:prstGeom>
          <a:solidFill>
            <a:srgbClr val="00DFCA"/>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8132" name="Rectangle 4"/>
          <p:cNvSpPr>
            <a:spLocks noChangeArrowheads="1"/>
          </p:cNvSpPr>
          <p:nvPr/>
        </p:nvSpPr>
        <p:spPr bwMode="auto">
          <a:xfrm>
            <a:off x="4036219" y="3348038"/>
            <a:ext cx="1019175" cy="1704975"/>
          </a:xfrm>
          <a:prstGeom prst="rect">
            <a:avLst/>
          </a:prstGeom>
          <a:solidFill>
            <a:srgbClr val="EAEC5E"/>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solidFill>
                <a:schemeClr val="tx1"/>
              </a:solidFill>
            </a:endParaRPr>
          </a:p>
        </p:txBody>
      </p:sp>
      <p:sp>
        <p:nvSpPr>
          <p:cNvPr id="48133" name="Rectangle 5"/>
          <p:cNvSpPr>
            <a:spLocks noChangeArrowheads="1"/>
          </p:cNvSpPr>
          <p:nvPr/>
        </p:nvSpPr>
        <p:spPr bwMode="auto">
          <a:xfrm>
            <a:off x="4031456" y="3114675"/>
            <a:ext cx="1028700" cy="228600"/>
          </a:xfrm>
          <a:prstGeom prst="rect">
            <a:avLst/>
          </a:prstGeom>
          <a:solidFill>
            <a:srgbClr val="FE9B0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8134" name="Rectangle 6"/>
          <p:cNvSpPr>
            <a:spLocks noChangeArrowheads="1"/>
          </p:cNvSpPr>
          <p:nvPr/>
        </p:nvSpPr>
        <p:spPr bwMode="auto">
          <a:xfrm>
            <a:off x="3345656" y="5057775"/>
            <a:ext cx="2343150" cy="457200"/>
          </a:xfrm>
          <a:prstGeom prst="rect">
            <a:avLst/>
          </a:prstGeom>
          <a:solidFill>
            <a:srgbClr val="3F000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8135" name="Rectangle 7"/>
          <p:cNvSpPr>
            <a:spLocks noChangeArrowheads="1"/>
          </p:cNvSpPr>
          <p:nvPr/>
        </p:nvSpPr>
        <p:spPr bwMode="auto">
          <a:xfrm>
            <a:off x="4031456" y="5057775"/>
            <a:ext cx="1028700" cy="228600"/>
          </a:xfrm>
          <a:prstGeom prst="rect">
            <a:avLst/>
          </a:prstGeom>
          <a:solidFill>
            <a:srgbClr val="FE9B0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8136" name="AutoShape 8"/>
          <p:cNvSpPr>
            <a:spLocks noChangeArrowheads="1"/>
          </p:cNvSpPr>
          <p:nvPr/>
        </p:nvSpPr>
        <p:spPr bwMode="auto">
          <a:xfrm rot="10800000" flipH="1">
            <a:off x="3445669" y="4900613"/>
            <a:ext cx="114300" cy="114300"/>
          </a:xfrm>
          <a:prstGeom prst="triangle">
            <a:avLst>
              <a:gd name="adj" fmla="val 49995"/>
            </a:avLst>
          </a:prstGeom>
          <a:solidFill>
            <a:schemeClr val="tx1"/>
          </a:solidFill>
          <a:ln>
            <a:noFill/>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48137" name="Line 9"/>
          <p:cNvSpPr>
            <a:spLocks noChangeShapeType="1"/>
          </p:cNvSpPr>
          <p:nvPr/>
        </p:nvSpPr>
        <p:spPr bwMode="auto">
          <a:xfrm>
            <a:off x="5688806" y="1671638"/>
            <a:ext cx="0" cy="3400425"/>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48138" name="Line 10"/>
          <p:cNvSpPr>
            <a:spLocks noChangeShapeType="1"/>
          </p:cNvSpPr>
          <p:nvPr/>
        </p:nvSpPr>
        <p:spPr bwMode="auto">
          <a:xfrm>
            <a:off x="5388769" y="2371725"/>
            <a:ext cx="0" cy="270033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48139" name="Line 11"/>
          <p:cNvSpPr>
            <a:spLocks noChangeShapeType="1"/>
          </p:cNvSpPr>
          <p:nvPr/>
        </p:nvSpPr>
        <p:spPr bwMode="auto">
          <a:xfrm>
            <a:off x="5217319" y="2943225"/>
            <a:ext cx="0" cy="2143125"/>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48140" name="Line 12"/>
          <p:cNvSpPr>
            <a:spLocks noChangeShapeType="1"/>
          </p:cNvSpPr>
          <p:nvPr/>
        </p:nvSpPr>
        <p:spPr bwMode="auto">
          <a:xfrm>
            <a:off x="4488656" y="2943225"/>
            <a:ext cx="7429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8141" name="Line 13"/>
          <p:cNvSpPr>
            <a:spLocks noChangeShapeType="1"/>
          </p:cNvSpPr>
          <p:nvPr/>
        </p:nvSpPr>
        <p:spPr bwMode="auto">
          <a:xfrm>
            <a:off x="4488656" y="2371725"/>
            <a:ext cx="9001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8142" name="Line 14"/>
          <p:cNvSpPr>
            <a:spLocks noChangeShapeType="1"/>
          </p:cNvSpPr>
          <p:nvPr/>
        </p:nvSpPr>
        <p:spPr bwMode="auto">
          <a:xfrm>
            <a:off x="4488656" y="1685925"/>
            <a:ext cx="1200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48143" name="Rectangle 15"/>
          <p:cNvSpPr>
            <a:spLocks noChangeArrowheads="1"/>
          </p:cNvSpPr>
          <p:nvPr/>
        </p:nvSpPr>
        <p:spPr bwMode="auto">
          <a:xfrm>
            <a:off x="5105401" y="3731419"/>
            <a:ext cx="388729"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H</a:t>
            </a:r>
            <a:r>
              <a:rPr lang="en-AU" altLang="en-US" sz="1800" baseline="-25000">
                <a:solidFill>
                  <a:srgbClr val="FFFFFF"/>
                </a:solidFill>
              </a:rPr>
              <a:t>2</a:t>
            </a:r>
          </a:p>
        </p:txBody>
      </p:sp>
      <p:sp>
        <p:nvSpPr>
          <p:cNvPr id="48144" name="Rectangle 16"/>
          <p:cNvSpPr>
            <a:spLocks noChangeArrowheads="1"/>
          </p:cNvSpPr>
          <p:nvPr/>
        </p:nvSpPr>
        <p:spPr bwMode="auto">
          <a:xfrm>
            <a:off x="5562601" y="3217069"/>
            <a:ext cx="388729"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H</a:t>
            </a:r>
            <a:r>
              <a:rPr lang="en-AU" altLang="en-US" sz="1800" baseline="-25000">
                <a:solidFill>
                  <a:srgbClr val="FFFFFF"/>
                </a:solidFill>
              </a:rPr>
              <a:t>1</a:t>
            </a:r>
          </a:p>
        </p:txBody>
      </p:sp>
      <p:sp>
        <p:nvSpPr>
          <p:cNvPr id="48145" name="Rectangle 17"/>
          <p:cNvSpPr>
            <a:spLocks noChangeArrowheads="1"/>
          </p:cNvSpPr>
          <p:nvPr/>
        </p:nvSpPr>
        <p:spPr bwMode="auto">
          <a:xfrm>
            <a:off x="5276851" y="3388519"/>
            <a:ext cx="303770"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H</a:t>
            </a:r>
          </a:p>
        </p:txBody>
      </p:sp>
      <p:sp>
        <p:nvSpPr>
          <p:cNvPr id="48146" name="Line 18"/>
          <p:cNvSpPr>
            <a:spLocks noChangeShapeType="1"/>
          </p:cNvSpPr>
          <p:nvPr/>
        </p:nvSpPr>
        <p:spPr bwMode="auto">
          <a:xfrm>
            <a:off x="3745706" y="3343275"/>
            <a:ext cx="0" cy="177165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48147" name="Rectangle 19"/>
          <p:cNvSpPr>
            <a:spLocks noChangeArrowheads="1"/>
          </p:cNvSpPr>
          <p:nvPr/>
        </p:nvSpPr>
        <p:spPr bwMode="auto">
          <a:xfrm>
            <a:off x="3630216" y="3960019"/>
            <a:ext cx="265298"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L</a:t>
            </a:r>
          </a:p>
        </p:txBody>
      </p:sp>
      <p:sp>
        <p:nvSpPr>
          <p:cNvPr id="48148" name="Rectangle 20"/>
          <p:cNvSpPr>
            <a:spLocks noChangeArrowheads="1"/>
          </p:cNvSpPr>
          <p:nvPr/>
        </p:nvSpPr>
        <p:spPr bwMode="auto">
          <a:xfrm>
            <a:off x="2819400" y="5645944"/>
            <a:ext cx="353542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Fig. 5 Falling Head Permeameter</a:t>
            </a:r>
          </a:p>
        </p:txBody>
      </p:sp>
      <p:sp>
        <p:nvSpPr>
          <p:cNvPr id="48149" name="Rectangle 21"/>
          <p:cNvSpPr>
            <a:spLocks noChangeArrowheads="1"/>
          </p:cNvSpPr>
          <p:nvPr/>
        </p:nvSpPr>
        <p:spPr bwMode="auto">
          <a:xfrm>
            <a:off x="2511239" y="1443038"/>
            <a:ext cx="1686905" cy="898324"/>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squar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Standpipe of</a:t>
            </a:r>
          </a:p>
          <a:p>
            <a:r>
              <a:rPr lang="en-AU" altLang="en-US" sz="1800">
                <a:solidFill>
                  <a:schemeClr val="tx1"/>
                </a:solidFill>
              </a:rPr>
              <a:t>cross-sectional</a:t>
            </a:r>
          </a:p>
          <a:p>
            <a:r>
              <a:rPr lang="en-AU" altLang="en-US" sz="1800">
                <a:solidFill>
                  <a:schemeClr val="tx1"/>
                </a:solidFill>
              </a:rPr>
              <a:t>area a</a:t>
            </a:r>
          </a:p>
        </p:txBody>
      </p:sp>
      <p:sp>
        <p:nvSpPr>
          <p:cNvPr id="48150" name="Rectangle 22"/>
          <p:cNvSpPr>
            <a:spLocks noChangeArrowheads="1"/>
          </p:cNvSpPr>
          <p:nvPr/>
        </p:nvSpPr>
        <p:spPr bwMode="auto">
          <a:xfrm>
            <a:off x="3957639" y="3788569"/>
            <a:ext cx="1115915" cy="6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b="1" dirty="0">
                <a:solidFill>
                  <a:schemeClr val="tx1"/>
                </a:solidFill>
              </a:rPr>
              <a:t> Sample </a:t>
            </a:r>
          </a:p>
          <a:p>
            <a:r>
              <a:rPr lang="en-AU" altLang="en-US" sz="1800" b="1" dirty="0">
                <a:solidFill>
                  <a:schemeClr val="tx1"/>
                </a:solidFill>
              </a:rPr>
              <a:t>of area A</a:t>
            </a:r>
          </a:p>
        </p:txBody>
      </p:sp>
      <p:sp>
        <p:nvSpPr>
          <p:cNvPr id="48151" name="Rectangle 23"/>
          <p:cNvSpPr>
            <a:spLocks noChangeArrowheads="1"/>
          </p:cNvSpPr>
          <p:nvPr/>
        </p:nvSpPr>
        <p:spPr bwMode="auto">
          <a:xfrm>
            <a:off x="2188369" y="3055144"/>
            <a:ext cx="1316868" cy="34432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porous disk</a:t>
            </a:r>
          </a:p>
        </p:txBody>
      </p:sp>
      <p:sp>
        <p:nvSpPr>
          <p:cNvPr id="48152" name="Line 24"/>
          <p:cNvSpPr>
            <a:spLocks noChangeShapeType="1"/>
          </p:cNvSpPr>
          <p:nvPr/>
        </p:nvSpPr>
        <p:spPr bwMode="auto">
          <a:xfrm>
            <a:off x="3574256" y="3228975"/>
            <a:ext cx="457200" cy="0"/>
          </a:xfrm>
          <a:prstGeom prst="line">
            <a:avLst/>
          </a:prstGeom>
          <a:noFill/>
          <a:ln w="12700">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26" name="Rectangle 50"/>
          <p:cNvSpPr>
            <a:spLocks noChangeArrowheads="1"/>
          </p:cNvSpPr>
          <p:nvPr/>
        </p:nvSpPr>
        <p:spPr bwMode="auto">
          <a:xfrm>
            <a:off x="1" y="-40616"/>
            <a:ext cx="9144000" cy="69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3600" b="1" dirty="0">
                <a:solidFill>
                  <a:schemeClr val="tx1"/>
                </a:solidFill>
                <a:latin typeface="+mj-lt"/>
              </a:rPr>
              <a:t>Laboratory Measurement of Permeability </a:t>
            </a:r>
          </a:p>
        </p:txBody>
      </p:sp>
      <p:sp>
        <p:nvSpPr>
          <p:cNvPr id="2" name="Rectangle 1"/>
          <p:cNvSpPr/>
          <p:nvPr/>
        </p:nvSpPr>
        <p:spPr>
          <a:xfrm>
            <a:off x="6194725" y="1690688"/>
            <a:ext cx="2781531" cy="1061829"/>
          </a:xfrm>
          <a:prstGeom prst="rect">
            <a:avLst/>
          </a:prstGeom>
        </p:spPr>
        <p:txBody>
          <a:bodyPr wrap="none">
            <a:spAutoFit/>
          </a:bodyPr>
          <a:lstStyle/>
          <a:p>
            <a:pPr>
              <a:spcBef>
                <a:spcPct val="0"/>
              </a:spcBef>
            </a:pPr>
            <a:r>
              <a:rPr lang="en-US" altLang="en-US" sz="2100" dirty="0">
                <a:cs typeface="Times New Roman" panose="02020603050405020304" pitchFamily="18" charset="0"/>
              </a:rPr>
              <a:t>The falling head test is </a:t>
            </a:r>
          </a:p>
          <a:p>
            <a:pPr>
              <a:spcBef>
                <a:spcPct val="0"/>
              </a:spcBef>
            </a:pPr>
            <a:r>
              <a:rPr lang="en-US" altLang="en-US" sz="2100" dirty="0">
                <a:cs typeface="Times New Roman" panose="02020603050405020304" pitchFamily="18" charset="0"/>
              </a:rPr>
              <a:t>mainly for  fine-grained</a:t>
            </a:r>
          </a:p>
          <a:p>
            <a:pPr>
              <a:spcBef>
                <a:spcPct val="0"/>
              </a:spcBef>
            </a:pPr>
            <a:r>
              <a:rPr lang="en-US" altLang="en-US" sz="2100" dirty="0">
                <a:cs typeface="Times New Roman" panose="02020603050405020304" pitchFamily="18" charset="0"/>
              </a:rPr>
              <a:t> </a:t>
            </a:r>
            <a:r>
              <a:rPr lang="en-US" altLang="en-US" sz="2100" dirty="0">
                <a:cs typeface="Times New Roman" panose="02020603050405020304" pitchFamily="18" charset="0"/>
                <a:hlinkClick r:id="rId2" action="ppaction://hlinkfile"/>
              </a:rPr>
              <a:t>soils</a:t>
            </a:r>
            <a:r>
              <a:rPr lang="en-US" altLang="en-US" sz="2100" dirty="0">
                <a:cs typeface="Times New Roman" panose="02020603050405020304" pitchFamily="18" charset="0"/>
              </a:rPr>
              <a:t>.</a:t>
            </a:r>
          </a:p>
        </p:txBody>
      </p:sp>
    </p:spTree>
    <p:extLst>
      <p:ext uri="{BB962C8B-B14F-4D97-AF65-F5344CB8AC3E}">
        <p14:creationId xmlns:p14="http://schemas.microsoft.com/office/powerpoint/2010/main" val="71762219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ChangeArrowheads="1"/>
          </p:cNvSpPr>
          <p:nvPr/>
        </p:nvSpPr>
        <p:spPr bwMode="auto">
          <a:xfrm>
            <a:off x="104932" y="869430"/>
            <a:ext cx="5682564" cy="5576340"/>
          </a:xfrm>
          <a:prstGeom prst="rect">
            <a:avLst/>
          </a:prstGeom>
          <a:solidFill>
            <a:schemeClr val="tx1"/>
          </a:solidFill>
          <a:ln w="12700">
            <a:solidFill>
              <a:srgbClr val="FDE3BA"/>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solidFill>
                <a:schemeClr val="tx1"/>
              </a:solidFill>
            </a:endParaRPr>
          </a:p>
        </p:txBody>
      </p:sp>
      <p:sp>
        <p:nvSpPr>
          <p:cNvPr id="11270" name="Rectangle 3"/>
          <p:cNvSpPr>
            <a:spLocks noChangeArrowheads="1"/>
          </p:cNvSpPr>
          <p:nvPr/>
        </p:nvSpPr>
        <p:spPr bwMode="auto">
          <a:xfrm>
            <a:off x="287393" y="949420"/>
            <a:ext cx="1916001"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2800" dirty="0">
                <a:solidFill>
                  <a:srgbClr val="FFFFFF"/>
                </a:solidFill>
              </a:rPr>
              <a:t>Analysis</a:t>
            </a:r>
          </a:p>
        </p:txBody>
      </p:sp>
      <p:grpSp>
        <p:nvGrpSpPr>
          <p:cNvPr id="2" name="Group 1"/>
          <p:cNvGrpSpPr/>
          <p:nvPr/>
        </p:nvGrpSpPr>
        <p:grpSpPr>
          <a:xfrm>
            <a:off x="5718570" y="1447634"/>
            <a:ext cx="3425430" cy="4627978"/>
            <a:chOff x="5230088" y="1443038"/>
            <a:chExt cx="2721492" cy="4057650"/>
          </a:xfrm>
        </p:grpSpPr>
        <p:sp>
          <p:nvSpPr>
            <p:cNvPr id="11271" name="Rectangle 4"/>
            <p:cNvSpPr>
              <a:spLocks noChangeArrowheads="1"/>
            </p:cNvSpPr>
            <p:nvPr/>
          </p:nvSpPr>
          <p:spPr bwMode="auto">
            <a:xfrm>
              <a:off x="6546056" y="1447800"/>
              <a:ext cx="161925" cy="1762125"/>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11272" name="Rectangle 5"/>
            <p:cNvSpPr>
              <a:spLocks noChangeArrowheads="1"/>
            </p:cNvSpPr>
            <p:nvPr/>
          </p:nvSpPr>
          <p:spPr bwMode="auto">
            <a:xfrm>
              <a:off x="6546056" y="1676400"/>
              <a:ext cx="161925" cy="1419225"/>
            </a:xfrm>
            <a:prstGeom prst="rect">
              <a:avLst/>
            </a:prstGeom>
            <a:solidFill>
              <a:srgbClr val="00DFCA"/>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11273" name="Rectangle 6"/>
            <p:cNvSpPr>
              <a:spLocks noChangeArrowheads="1"/>
            </p:cNvSpPr>
            <p:nvPr/>
          </p:nvSpPr>
          <p:spPr bwMode="auto">
            <a:xfrm>
              <a:off x="6088856" y="3328988"/>
              <a:ext cx="1028700" cy="1714500"/>
            </a:xfrm>
            <a:prstGeom prst="rect">
              <a:avLst/>
            </a:prstGeom>
            <a:solidFill>
              <a:srgbClr val="EAEC5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11274" name="Rectangle 7"/>
            <p:cNvSpPr>
              <a:spLocks noChangeArrowheads="1"/>
            </p:cNvSpPr>
            <p:nvPr/>
          </p:nvSpPr>
          <p:spPr bwMode="auto">
            <a:xfrm>
              <a:off x="6088856" y="3100388"/>
              <a:ext cx="1028700" cy="228600"/>
            </a:xfrm>
            <a:prstGeom prst="rect">
              <a:avLst/>
            </a:prstGeom>
            <a:solidFill>
              <a:srgbClr val="FE9B0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11275" name="Rectangle 8"/>
            <p:cNvSpPr>
              <a:spLocks noChangeArrowheads="1"/>
            </p:cNvSpPr>
            <p:nvPr/>
          </p:nvSpPr>
          <p:spPr bwMode="auto">
            <a:xfrm>
              <a:off x="5403056" y="5043488"/>
              <a:ext cx="2343150" cy="457200"/>
            </a:xfrm>
            <a:prstGeom prst="rect">
              <a:avLst/>
            </a:prstGeom>
            <a:solidFill>
              <a:srgbClr val="3F000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11276" name="Rectangle 9"/>
            <p:cNvSpPr>
              <a:spLocks noChangeArrowheads="1"/>
            </p:cNvSpPr>
            <p:nvPr/>
          </p:nvSpPr>
          <p:spPr bwMode="auto">
            <a:xfrm>
              <a:off x="6088856" y="5043488"/>
              <a:ext cx="1028700" cy="228600"/>
            </a:xfrm>
            <a:prstGeom prst="rect">
              <a:avLst/>
            </a:prstGeom>
            <a:solidFill>
              <a:srgbClr val="FE9B0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11277" name="AutoShape 10"/>
            <p:cNvSpPr>
              <a:spLocks noChangeArrowheads="1"/>
            </p:cNvSpPr>
            <p:nvPr/>
          </p:nvSpPr>
          <p:spPr bwMode="auto">
            <a:xfrm rot="10800000" flipH="1">
              <a:off x="5503069" y="4886325"/>
              <a:ext cx="114300" cy="114300"/>
            </a:xfrm>
            <a:prstGeom prst="triangle">
              <a:avLst>
                <a:gd name="adj" fmla="val 49995"/>
              </a:avLst>
            </a:prstGeom>
            <a:solidFill>
              <a:schemeClr val="tx1"/>
            </a:solidFill>
            <a:ln>
              <a:noFill/>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11278" name="Line 11"/>
            <p:cNvSpPr>
              <a:spLocks noChangeShapeType="1"/>
            </p:cNvSpPr>
            <p:nvPr/>
          </p:nvSpPr>
          <p:spPr bwMode="auto">
            <a:xfrm>
              <a:off x="7746206" y="1657350"/>
              <a:ext cx="0" cy="3400425"/>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11279" name="Line 12"/>
            <p:cNvSpPr>
              <a:spLocks noChangeShapeType="1"/>
            </p:cNvSpPr>
            <p:nvPr/>
          </p:nvSpPr>
          <p:spPr bwMode="auto">
            <a:xfrm>
              <a:off x="7446169" y="2357437"/>
              <a:ext cx="0" cy="270033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11280" name="Line 13"/>
            <p:cNvSpPr>
              <a:spLocks noChangeShapeType="1"/>
            </p:cNvSpPr>
            <p:nvPr/>
          </p:nvSpPr>
          <p:spPr bwMode="auto">
            <a:xfrm>
              <a:off x="7274719" y="2928938"/>
              <a:ext cx="0" cy="2143125"/>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11281" name="Line 14"/>
            <p:cNvSpPr>
              <a:spLocks noChangeShapeType="1"/>
            </p:cNvSpPr>
            <p:nvPr/>
          </p:nvSpPr>
          <p:spPr bwMode="auto">
            <a:xfrm>
              <a:off x="6546056" y="2928938"/>
              <a:ext cx="7429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11282" name="Line 15"/>
            <p:cNvSpPr>
              <a:spLocks noChangeShapeType="1"/>
            </p:cNvSpPr>
            <p:nvPr/>
          </p:nvSpPr>
          <p:spPr bwMode="auto">
            <a:xfrm>
              <a:off x="6546056" y="2357438"/>
              <a:ext cx="9001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11283" name="Line 16"/>
            <p:cNvSpPr>
              <a:spLocks noChangeShapeType="1"/>
            </p:cNvSpPr>
            <p:nvPr/>
          </p:nvSpPr>
          <p:spPr bwMode="auto">
            <a:xfrm>
              <a:off x="6546056" y="1671638"/>
              <a:ext cx="1200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11284" name="Rectangle 17"/>
            <p:cNvSpPr>
              <a:spLocks noChangeArrowheads="1"/>
            </p:cNvSpPr>
            <p:nvPr/>
          </p:nvSpPr>
          <p:spPr bwMode="auto">
            <a:xfrm>
              <a:off x="7162801" y="3717132"/>
              <a:ext cx="388729"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H</a:t>
              </a:r>
              <a:r>
                <a:rPr lang="en-AU" altLang="en-US" sz="1800" baseline="-25000">
                  <a:solidFill>
                    <a:srgbClr val="FFFFFF"/>
                  </a:solidFill>
                </a:rPr>
                <a:t>2</a:t>
              </a:r>
            </a:p>
          </p:txBody>
        </p:sp>
        <p:sp>
          <p:nvSpPr>
            <p:cNvPr id="11285" name="Rectangle 18"/>
            <p:cNvSpPr>
              <a:spLocks noChangeArrowheads="1"/>
            </p:cNvSpPr>
            <p:nvPr/>
          </p:nvSpPr>
          <p:spPr bwMode="auto">
            <a:xfrm>
              <a:off x="7562851" y="3031332"/>
              <a:ext cx="388729"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H</a:t>
              </a:r>
              <a:r>
                <a:rPr lang="en-AU" altLang="en-US" sz="1800" baseline="-25000">
                  <a:solidFill>
                    <a:srgbClr val="FFFFFF"/>
                  </a:solidFill>
                </a:rPr>
                <a:t>1</a:t>
              </a:r>
            </a:p>
          </p:txBody>
        </p:sp>
        <p:sp>
          <p:nvSpPr>
            <p:cNvPr id="11286" name="Rectangle 19"/>
            <p:cNvSpPr>
              <a:spLocks noChangeArrowheads="1"/>
            </p:cNvSpPr>
            <p:nvPr/>
          </p:nvSpPr>
          <p:spPr bwMode="auto">
            <a:xfrm>
              <a:off x="7334251" y="3374232"/>
              <a:ext cx="303770"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H</a:t>
              </a:r>
            </a:p>
          </p:txBody>
        </p:sp>
        <p:sp>
          <p:nvSpPr>
            <p:cNvPr id="11287" name="Line 20"/>
            <p:cNvSpPr>
              <a:spLocks noChangeShapeType="1"/>
            </p:cNvSpPr>
            <p:nvPr/>
          </p:nvSpPr>
          <p:spPr bwMode="auto">
            <a:xfrm flipH="1">
              <a:off x="5800726" y="3328988"/>
              <a:ext cx="2381" cy="17145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11288" name="Rectangle 21"/>
            <p:cNvSpPr>
              <a:spLocks noChangeArrowheads="1"/>
            </p:cNvSpPr>
            <p:nvPr/>
          </p:nvSpPr>
          <p:spPr bwMode="auto">
            <a:xfrm>
              <a:off x="5687616" y="3945732"/>
              <a:ext cx="265298"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rgbClr val="FFFFFF"/>
                  </a:solidFill>
                </a:rPr>
                <a:t>L</a:t>
              </a:r>
            </a:p>
          </p:txBody>
        </p:sp>
        <p:sp>
          <p:nvSpPr>
            <p:cNvPr id="11289" name="Rectangle 22"/>
            <p:cNvSpPr>
              <a:spLocks noChangeArrowheads="1"/>
            </p:cNvSpPr>
            <p:nvPr/>
          </p:nvSpPr>
          <p:spPr bwMode="auto">
            <a:xfrm>
              <a:off x="5230088" y="1443038"/>
              <a:ext cx="1175803" cy="898324"/>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pPr algn="ctr"/>
              <a:r>
                <a:rPr lang="en-AU" altLang="en-US" sz="1800" dirty="0">
                  <a:solidFill>
                    <a:schemeClr val="tx1"/>
                  </a:solidFill>
                </a:rPr>
                <a:t>Standpipe</a:t>
              </a:r>
            </a:p>
            <a:p>
              <a:pPr algn="ctr"/>
              <a:r>
                <a:rPr lang="en-AU" altLang="en-US" sz="1800" dirty="0">
                  <a:solidFill>
                    <a:schemeClr val="tx1"/>
                  </a:solidFill>
                </a:rPr>
                <a:t>of area </a:t>
              </a:r>
            </a:p>
            <a:p>
              <a:pPr algn="ctr"/>
              <a:r>
                <a:rPr lang="en-AU" altLang="en-US" sz="1800" dirty="0">
                  <a:solidFill>
                    <a:schemeClr val="tx1"/>
                  </a:solidFill>
                </a:rPr>
                <a:t>a</a:t>
              </a:r>
            </a:p>
          </p:txBody>
        </p:sp>
        <p:sp>
          <p:nvSpPr>
            <p:cNvPr id="11290" name="Rectangle 23"/>
            <p:cNvSpPr>
              <a:spLocks noChangeArrowheads="1"/>
            </p:cNvSpPr>
            <p:nvPr/>
          </p:nvSpPr>
          <p:spPr bwMode="auto">
            <a:xfrm>
              <a:off x="6011374" y="3774282"/>
              <a:ext cx="1086036" cy="89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pPr algn="ctr"/>
              <a:r>
                <a:rPr lang="en-AU" altLang="en-US" sz="1800" b="1" dirty="0">
                  <a:solidFill>
                    <a:schemeClr val="tx1"/>
                  </a:solidFill>
                </a:rPr>
                <a:t> Sample </a:t>
              </a:r>
            </a:p>
            <a:p>
              <a:pPr algn="ctr"/>
              <a:r>
                <a:rPr lang="en-AU" altLang="en-US" sz="1800" b="1" dirty="0">
                  <a:solidFill>
                    <a:schemeClr val="tx1"/>
                  </a:solidFill>
                </a:rPr>
                <a:t>of area </a:t>
              </a:r>
            </a:p>
            <a:p>
              <a:pPr algn="ctr"/>
              <a:r>
                <a:rPr lang="en-AU" altLang="en-US" sz="1800" b="1" dirty="0">
                  <a:solidFill>
                    <a:schemeClr val="tx1"/>
                  </a:solidFill>
                </a:rPr>
                <a:t>A</a:t>
              </a:r>
            </a:p>
          </p:txBody>
        </p:sp>
      </p:grpSp>
      <p:sp>
        <p:nvSpPr>
          <p:cNvPr id="11291" name="Rectangle 24"/>
          <p:cNvSpPr>
            <a:spLocks noChangeArrowheads="1"/>
          </p:cNvSpPr>
          <p:nvPr/>
        </p:nvSpPr>
        <p:spPr bwMode="auto">
          <a:xfrm>
            <a:off x="131929" y="1820042"/>
            <a:ext cx="4211569" cy="135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2800" dirty="0">
                <a:solidFill>
                  <a:srgbClr val="FFFFFF"/>
                </a:solidFill>
                <a:latin typeface="+mn-lt"/>
              </a:rPr>
              <a:t>Consider a time interval </a:t>
            </a:r>
            <a:r>
              <a:rPr lang="en-AU" altLang="en-US" sz="2800" dirty="0" err="1">
                <a:solidFill>
                  <a:srgbClr val="FFFFFF"/>
                </a:solidFill>
                <a:latin typeface="+mn-lt"/>
              </a:rPr>
              <a:t>dt</a:t>
            </a:r>
            <a:endParaRPr lang="en-AU" altLang="en-US" sz="2800" dirty="0">
              <a:solidFill>
                <a:srgbClr val="FFFFFF"/>
              </a:solidFill>
              <a:latin typeface="+mn-lt"/>
            </a:endParaRPr>
          </a:p>
          <a:p>
            <a:endParaRPr lang="en-AU" altLang="en-US" sz="2800" dirty="0">
              <a:solidFill>
                <a:srgbClr val="FFFFFF"/>
              </a:solidFill>
              <a:latin typeface="+mn-lt"/>
            </a:endParaRPr>
          </a:p>
          <a:p>
            <a:r>
              <a:rPr lang="en-AU" altLang="en-US" sz="2800" dirty="0">
                <a:solidFill>
                  <a:srgbClr val="FFFFFF"/>
                </a:solidFill>
                <a:latin typeface="+mn-lt"/>
              </a:rPr>
              <a:t>The flow in the standpipe = </a:t>
            </a:r>
          </a:p>
        </p:txBody>
      </p:sp>
      <p:sp>
        <p:nvSpPr>
          <p:cNvPr id="11292" name="Rectangle 25"/>
          <p:cNvSpPr>
            <a:spLocks noChangeArrowheads="1"/>
          </p:cNvSpPr>
          <p:nvPr/>
        </p:nvSpPr>
        <p:spPr bwMode="auto">
          <a:xfrm>
            <a:off x="182167" y="3469452"/>
            <a:ext cx="4665797"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2800" dirty="0">
                <a:solidFill>
                  <a:srgbClr val="FFFFFF"/>
                </a:solidFill>
                <a:latin typeface="+mn-lt"/>
              </a:rPr>
              <a:t>The flow in the sample     = </a:t>
            </a:r>
          </a:p>
        </p:txBody>
      </p:sp>
      <p:sp>
        <p:nvSpPr>
          <p:cNvPr id="11293" name="Rectangle 26"/>
          <p:cNvSpPr>
            <a:spLocks noChangeArrowheads="1"/>
          </p:cNvSpPr>
          <p:nvPr/>
        </p:nvSpPr>
        <p:spPr bwMode="auto">
          <a:xfrm>
            <a:off x="574954" y="3908822"/>
            <a:ext cx="1692356"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2800" dirty="0">
                <a:solidFill>
                  <a:srgbClr val="FFFFFF"/>
                </a:solidFill>
              </a:rPr>
              <a:t>and thus</a:t>
            </a:r>
          </a:p>
        </p:txBody>
      </p:sp>
      <p:sp>
        <p:nvSpPr>
          <p:cNvPr id="11294" name="Rectangle 27"/>
          <p:cNvSpPr>
            <a:spLocks noChangeArrowheads="1"/>
          </p:cNvSpPr>
          <p:nvPr/>
        </p:nvSpPr>
        <p:spPr bwMode="auto">
          <a:xfrm>
            <a:off x="4608731" y="5095753"/>
            <a:ext cx="547426"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rgbClr val="FFFFFF"/>
                </a:solidFill>
              </a:rPr>
              <a:t>(4a)</a:t>
            </a:r>
          </a:p>
        </p:txBody>
      </p:sp>
      <p:sp>
        <p:nvSpPr>
          <p:cNvPr id="11295" name="Rectangle 28"/>
          <p:cNvSpPr>
            <a:spLocks noChangeArrowheads="1"/>
          </p:cNvSpPr>
          <p:nvPr/>
        </p:nvSpPr>
        <p:spPr bwMode="auto">
          <a:xfrm>
            <a:off x="0" y="35222"/>
            <a:ext cx="9143999" cy="69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pPr algn="ctr"/>
            <a:r>
              <a:rPr lang="en-AU" altLang="en-US" sz="3600" b="1" dirty="0">
                <a:solidFill>
                  <a:schemeClr val="tx1"/>
                </a:solidFill>
                <a:latin typeface="+mj-lt"/>
              </a:rPr>
              <a:t>Falling Head </a:t>
            </a:r>
            <a:r>
              <a:rPr lang="en-AU" altLang="en-US" sz="3600" b="1" dirty="0" err="1">
                <a:solidFill>
                  <a:schemeClr val="tx1"/>
                </a:solidFill>
                <a:latin typeface="+mj-lt"/>
              </a:rPr>
              <a:t>Permeameter</a:t>
            </a:r>
            <a:endParaRPr lang="en-AU" altLang="en-US" sz="3600" b="1" dirty="0">
              <a:solidFill>
                <a:schemeClr val="tx1"/>
              </a:solidFill>
              <a:latin typeface="+mj-lt"/>
            </a:endParaRPr>
          </a:p>
        </p:txBody>
      </p:sp>
      <p:graphicFrame>
        <p:nvGraphicFramePr>
          <p:cNvPr id="11266" name="Object 29"/>
          <p:cNvGraphicFramePr>
            <a:graphicFrameLocks/>
          </p:cNvGraphicFramePr>
          <p:nvPr>
            <p:extLst>
              <p:ext uri="{D42A27DB-BD31-4B8C-83A1-F6EECF244321}">
                <p14:modId xmlns:p14="http://schemas.microsoft.com/office/powerpoint/2010/main" val="2973421844"/>
              </p:ext>
            </p:extLst>
          </p:nvPr>
        </p:nvGraphicFramePr>
        <p:xfrm>
          <a:off x="4121944" y="1648648"/>
          <a:ext cx="1341441" cy="950816"/>
        </p:xfrm>
        <a:graphic>
          <a:graphicData uri="http://schemas.openxmlformats.org/presentationml/2006/ole">
            <mc:AlternateContent xmlns:mc="http://schemas.openxmlformats.org/markup-compatibility/2006">
              <mc:Choice xmlns:v="urn:schemas-microsoft-com:vml" Requires="v">
                <p:oleObj spid="_x0000_s5188" name="Equation" r:id="rId3" imgW="6094080" imgH="4063680" progId="Equation.2">
                  <p:embed/>
                </p:oleObj>
              </mc:Choice>
              <mc:Fallback>
                <p:oleObj name="Equation" r:id="rId3" imgW="6094080" imgH="4063680" progId="Equation.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r="76834" b="81677"/>
                      <a:stretch>
                        <a:fillRect/>
                      </a:stretch>
                    </p:blipFill>
                    <p:spPr bwMode="auto">
                      <a:xfrm>
                        <a:off x="4121944" y="1648648"/>
                        <a:ext cx="1341441" cy="950816"/>
                      </a:xfrm>
                      <a:prstGeom prst="rect">
                        <a:avLst/>
                      </a:prstGeom>
                      <a:noFill/>
                      <a:ln>
                        <a:noFill/>
                      </a:ln>
                      <a:effectLst/>
                    </p:spPr>
                  </p:pic>
                </p:oleObj>
              </mc:Fallback>
            </mc:AlternateContent>
          </a:graphicData>
        </a:graphic>
      </p:graphicFrame>
      <p:graphicFrame>
        <p:nvGraphicFramePr>
          <p:cNvPr id="11267" name="Object 30"/>
          <p:cNvGraphicFramePr>
            <a:graphicFrameLocks/>
          </p:cNvGraphicFramePr>
          <p:nvPr>
            <p:extLst>
              <p:ext uri="{D42A27DB-BD31-4B8C-83A1-F6EECF244321}">
                <p14:modId xmlns:p14="http://schemas.microsoft.com/office/powerpoint/2010/main" val="2135232111"/>
              </p:ext>
            </p:extLst>
          </p:nvPr>
        </p:nvGraphicFramePr>
        <p:xfrm>
          <a:off x="4146834" y="2633108"/>
          <a:ext cx="1185329" cy="658417"/>
        </p:xfrm>
        <a:graphic>
          <a:graphicData uri="http://schemas.openxmlformats.org/presentationml/2006/ole">
            <mc:AlternateContent xmlns:mc="http://schemas.openxmlformats.org/markup-compatibility/2006">
              <mc:Choice xmlns:v="urn:schemas-microsoft-com:vml" Requires="v">
                <p:oleObj spid="_x0000_s5189" name="Equation" r:id="rId5" imgW="6094080" imgH="4063680" progId="Equation.2">
                  <p:embed/>
                </p:oleObj>
              </mc:Choice>
              <mc:Fallback>
                <p:oleObj name="Equation" r:id="rId5" imgW="6094080" imgH="4063680" progId="Equation.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r="80278" b="81677"/>
                      <a:stretch>
                        <a:fillRect/>
                      </a:stretch>
                    </p:blipFill>
                    <p:spPr bwMode="auto">
                      <a:xfrm>
                        <a:off x="4146834" y="2633108"/>
                        <a:ext cx="1185329" cy="658417"/>
                      </a:xfrm>
                      <a:prstGeom prst="rect">
                        <a:avLst/>
                      </a:prstGeom>
                      <a:noFill/>
                      <a:ln>
                        <a:noFill/>
                      </a:ln>
                      <a:effectLst/>
                    </p:spPr>
                  </p:pic>
                </p:oleObj>
              </mc:Fallback>
            </mc:AlternateContent>
          </a:graphicData>
        </a:graphic>
      </p:graphicFrame>
      <p:graphicFrame>
        <p:nvGraphicFramePr>
          <p:cNvPr id="11268" name="Object 31"/>
          <p:cNvGraphicFramePr>
            <a:graphicFrameLocks/>
          </p:cNvGraphicFramePr>
          <p:nvPr>
            <p:extLst>
              <p:ext uri="{D42A27DB-BD31-4B8C-83A1-F6EECF244321}">
                <p14:modId xmlns:p14="http://schemas.microsoft.com/office/powerpoint/2010/main" val="276532213"/>
              </p:ext>
            </p:extLst>
          </p:nvPr>
        </p:nvGraphicFramePr>
        <p:xfrm>
          <a:off x="1421132" y="4819529"/>
          <a:ext cx="2490709" cy="1371468"/>
        </p:xfrm>
        <a:graphic>
          <a:graphicData uri="http://schemas.openxmlformats.org/presentationml/2006/ole">
            <mc:AlternateContent xmlns:mc="http://schemas.openxmlformats.org/markup-compatibility/2006">
              <mc:Choice xmlns:v="urn:schemas-microsoft-com:vml" Requires="v">
                <p:oleObj spid="_x0000_s5190" name="Equation" r:id="rId7" imgW="8449920" imgH="5470200" progId="Equation.2">
                  <p:embed/>
                </p:oleObj>
              </mc:Choice>
              <mc:Fallback>
                <p:oleObj name="Equation" r:id="rId7" imgW="8449920" imgH="5470200" progId="Equation.2">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r="69533" b="81165"/>
                      <a:stretch>
                        <a:fillRect/>
                      </a:stretch>
                    </p:blipFill>
                    <p:spPr bwMode="auto">
                      <a:xfrm>
                        <a:off x="1421132" y="4819529"/>
                        <a:ext cx="2490709" cy="137146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513152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99759" y="1586879"/>
            <a:ext cx="3412913" cy="4268398"/>
            <a:chOff x="5101500" y="1657350"/>
            <a:chExt cx="2850080" cy="4071938"/>
          </a:xfrm>
        </p:grpSpPr>
        <p:sp>
          <p:nvSpPr>
            <p:cNvPr id="50178" name="Rectangle 2"/>
            <p:cNvSpPr>
              <a:spLocks noChangeArrowheads="1"/>
            </p:cNvSpPr>
            <p:nvPr/>
          </p:nvSpPr>
          <p:spPr bwMode="auto">
            <a:xfrm>
              <a:off x="6546056" y="1676400"/>
              <a:ext cx="161925" cy="1762125"/>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50179" name="Rectangle 3"/>
            <p:cNvSpPr>
              <a:spLocks noChangeArrowheads="1"/>
            </p:cNvSpPr>
            <p:nvPr/>
          </p:nvSpPr>
          <p:spPr bwMode="auto">
            <a:xfrm>
              <a:off x="6546056" y="1905000"/>
              <a:ext cx="161925" cy="1419225"/>
            </a:xfrm>
            <a:prstGeom prst="rect">
              <a:avLst/>
            </a:prstGeom>
            <a:solidFill>
              <a:srgbClr val="00DFCA"/>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50180" name="Rectangle 4"/>
            <p:cNvSpPr>
              <a:spLocks noChangeArrowheads="1"/>
            </p:cNvSpPr>
            <p:nvPr/>
          </p:nvSpPr>
          <p:spPr bwMode="auto">
            <a:xfrm>
              <a:off x="6088856" y="3557588"/>
              <a:ext cx="1028700" cy="1714500"/>
            </a:xfrm>
            <a:prstGeom prst="rect">
              <a:avLst/>
            </a:prstGeom>
            <a:solidFill>
              <a:srgbClr val="EAEC5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50181" name="Rectangle 5"/>
            <p:cNvSpPr>
              <a:spLocks noChangeArrowheads="1"/>
            </p:cNvSpPr>
            <p:nvPr/>
          </p:nvSpPr>
          <p:spPr bwMode="auto">
            <a:xfrm>
              <a:off x="6088856" y="3328988"/>
              <a:ext cx="1028700" cy="228600"/>
            </a:xfrm>
            <a:prstGeom prst="rect">
              <a:avLst/>
            </a:prstGeom>
            <a:solidFill>
              <a:srgbClr val="FE9B0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50182" name="Rectangle 6"/>
            <p:cNvSpPr>
              <a:spLocks noChangeArrowheads="1"/>
            </p:cNvSpPr>
            <p:nvPr/>
          </p:nvSpPr>
          <p:spPr bwMode="auto">
            <a:xfrm>
              <a:off x="5403056" y="5272088"/>
              <a:ext cx="2343150" cy="457200"/>
            </a:xfrm>
            <a:prstGeom prst="rect">
              <a:avLst/>
            </a:prstGeom>
            <a:solidFill>
              <a:srgbClr val="3F000B"/>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50183" name="Rectangle 7"/>
            <p:cNvSpPr>
              <a:spLocks noChangeArrowheads="1"/>
            </p:cNvSpPr>
            <p:nvPr/>
          </p:nvSpPr>
          <p:spPr bwMode="auto">
            <a:xfrm>
              <a:off x="6088856" y="5272088"/>
              <a:ext cx="1028700" cy="228600"/>
            </a:xfrm>
            <a:prstGeom prst="rect">
              <a:avLst/>
            </a:prstGeom>
            <a:solidFill>
              <a:srgbClr val="FE9B03"/>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50184" name="AutoShape 8"/>
            <p:cNvSpPr>
              <a:spLocks noChangeArrowheads="1"/>
            </p:cNvSpPr>
            <p:nvPr/>
          </p:nvSpPr>
          <p:spPr bwMode="auto">
            <a:xfrm rot="10800000" flipH="1">
              <a:off x="5503069" y="5114925"/>
              <a:ext cx="114300" cy="114300"/>
            </a:xfrm>
            <a:prstGeom prst="triangle">
              <a:avLst>
                <a:gd name="adj" fmla="val 49995"/>
              </a:avLst>
            </a:prstGeom>
            <a:solidFill>
              <a:schemeClr val="tx1"/>
            </a:solidFill>
            <a:ln>
              <a:noFill/>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p>
          </p:txBody>
        </p:sp>
        <p:sp>
          <p:nvSpPr>
            <p:cNvPr id="50185" name="Line 9"/>
            <p:cNvSpPr>
              <a:spLocks noChangeShapeType="1"/>
            </p:cNvSpPr>
            <p:nvPr/>
          </p:nvSpPr>
          <p:spPr bwMode="auto">
            <a:xfrm flipH="1">
              <a:off x="7743826" y="1885951"/>
              <a:ext cx="2381" cy="3378994"/>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50186" name="Line 10"/>
            <p:cNvSpPr>
              <a:spLocks noChangeShapeType="1"/>
            </p:cNvSpPr>
            <p:nvPr/>
          </p:nvSpPr>
          <p:spPr bwMode="auto">
            <a:xfrm flipH="1">
              <a:off x="7436644" y="2616020"/>
              <a:ext cx="9525" cy="2678906"/>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50187" name="Line 11"/>
            <p:cNvSpPr>
              <a:spLocks noChangeShapeType="1"/>
            </p:cNvSpPr>
            <p:nvPr/>
          </p:nvSpPr>
          <p:spPr bwMode="auto">
            <a:xfrm>
              <a:off x="7274719" y="3157538"/>
              <a:ext cx="4763" cy="211455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50188" name="Line 12"/>
            <p:cNvSpPr>
              <a:spLocks noChangeShapeType="1"/>
            </p:cNvSpPr>
            <p:nvPr/>
          </p:nvSpPr>
          <p:spPr bwMode="auto">
            <a:xfrm>
              <a:off x="6546056" y="3157538"/>
              <a:ext cx="7429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0189" name="Line 13"/>
            <p:cNvSpPr>
              <a:spLocks noChangeShapeType="1"/>
            </p:cNvSpPr>
            <p:nvPr/>
          </p:nvSpPr>
          <p:spPr bwMode="auto">
            <a:xfrm>
              <a:off x="6546056" y="2586038"/>
              <a:ext cx="9001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0190" name="Line 14"/>
            <p:cNvSpPr>
              <a:spLocks noChangeShapeType="1"/>
            </p:cNvSpPr>
            <p:nvPr/>
          </p:nvSpPr>
          <p:spPr bwMode="auto">
            <a:xfrm>
              <a:off x="6546056" y="1900238"/>
              <a:ext cx="1200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0191" name="Rectangle 15"/>
            <p:cNvSpPr>
              <a:spLocks noChangeArrowheads="1"/>
            </p:cNvSpPr>
            <p:nvPr/>
          </p:nvSpPr>
          <p:spPr bwMode="auto">
            <a:xfrm>
              <a:off x="7162801" y="3945732"/>
              <a:ext cx="388729"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H</a:t>
              </a:r>
              <a:r>
                <a:rPr lang="en-AU" altLang="en-US" sz="1800" baseline="-25000">
                  <a:solidFill>
                    <a:srgbClr val="FFFFFF"/>
                  </a:solidFill>
                </a:rPr>
                <a:t>2</a:t>
              </a:r>
            </a:p>
          </p:txBody>
        </p:sp>
        <p:sp>
          <p:nvSpPr>
            <p:cNvPr id="50192" name="Rectangle 16"/>
            <p:cNvSpPr>
              <a:spLocks noChangeArrowheads="1"/>
            </p:cNvSpPr>
            <p:nvPr/>
          </p:nvSpPr>
          <p:spPr bwMode="auto">
            <a:xfrm>
              <a:off x="7562851" y="3259932"/>
              <a:ext cx="388729"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H</a:t>
              </a:r>
              <a:r>
                <a:rPr lang="en-AU" altLang="en-US" sz="1800" baseline="-25000">
                  <a:solidFill>
                    <a:srgbClr val="FFFFFF"/>
                  </a:solidFill>
                </a:rPr>
                <a:t>1</a:t>
              </a:r>
            </a:p>
          </p:txBody>
        </p:sp>
        <p:sp>
          <p:nvSpPr>
            <p:cNvPr id="50193" name="Rectangle 17"/>
            <p:cNvSpPr>
              <a:spLocks noChangeArrowheads="1"/>
            </p:cNvSpPr>
            <p:nvPr/>
          </p:nvSpPr>
          <p:spPr bwMode="auto">
            <a:xfrm>
              <a:off x="7334251" y="3602832"/>
              <a:ext cx="303770"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H</a:t>
              </a:r>
            </a:p>
          </p:txBody>
        </p:sp>
        <p:sp>
          <p:nvSpPr>
            <p:cNvPr id="50194" name="Line 18"/>
            <p:cNvSpPr>
              <a:spLocks noChangeShapeType="1"/>
            </p:cNvSpPr>
            <p:nvPr/>
          </p:nvSpPr>
          <p:spPr bwMode="auto">
            <a:xfrm flipH="1">
              <a:off x="5800726" y="3557587"/>
              <a:ext cx="2381" cy="1700213"/>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sz="1350"/>
            </a:p>
          </p:txBody>
        </p:sp>
        <p:sp>
          <p:nvSpPr>
            <p:cNvPr id="50195" name="Rectangle 19"/>
            <p:cNvSpPr>
              <a:spLocks noChangeArrowheads="1"/>
            </p:cNvSpPr>
            <p:nvPr/>
          </p:nvSpPr>
          <p:spPr bwMode="auto">
            <a:xfrm>
              <a:off x="5687616" y="4174332"/>
              <a:ext cx="265298" cy="344326"/>
            </a:xfrm>
            <a:prstGeom prst="rect">
              <a:avLst/>
            </a:prstGeom>
            <a:solidFill>
              <a:schemeClr val="tx1"/>
            </a:solidFill>
            <a:ln>
              <a:noFill/>
            </a:ln>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L</a:t>
              </a:r>
            </a:p>
          </p:txBody>
        </p:sp>
        <p:sp>
          <p:nvSpPr>
            <p:cNvPr id="50196" name="Rectangle 20"/>
            <p:cNvSpPr>
              <a:spLocks noChangeArrowheads="1"/>
            </p:cNvSpPr>
            <p:nvPr/>
          </p:nvSpPr>
          <p:spPr bwMode="auto">
            <a:xfrm>
              <a:off x="5101500" y="1657350"/>
              <a:ext cx="1175803" cy="89832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pPr algn="ctr"/>
              <a:r>
                <a:rPr lang="en-AU" altLang="en-US" sz="1800" dirty="0">
                  <a:solidFill>
                    <a:schemeClr val="tx1"/>
                  </a:solidFill>
                </a:rPr>
                <a:t>Standpipe</a:t>
              </a:r>
            </a:p>
            <a:p>
              <a:pPr algn="ctr"/>
              <a:r>
                <a:rPr lang="en-AU" altLang="en-US" sz="1800" dirty="0">
                  <a:solidFill>
                    <a:schemeClr val="tx1"/>
                  </a:solidFill>
                </a:rPr>
                <a:t>of area </a:t>
              </a:r>
            </a:p>
            <a:p>
              <a:pPr algn="ctr"/>
              <a:r>
                <a:rPr lang="en-AU" altLang="en-US" sz="1800" dirty="0">
                  <a:solidFill>
                    <a:schemeClr val="tx1"/>
                  </a:solidFill>
                </a:rPr>
                <a:t>a</a:t>
              </a:r>
            </a:p>
          </p:txBody>
        </p:sp>
        <p:sp>
          <p:nvSpPr>
            <p:cNvPr id="50197" name="Rectangle 21"/>
            <p:cNvSpPr>
              <a:spLocks noChangeArrowheads="1"/>
            </p:cNvSpPr>
            <p:nvPr/>
          </p:nvSpPr>
          <p:spPr bwMode="auto">
            <a:xfrm>
              <a:off x="6011374" y="4002882"/>
              <a:ext cx="1086036" cy="89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pPr algn="ctr"/>
              <a:r>
                <a:rPr lang="en-AU" altLang="en-US" sz="1800" b="1" dirty="0">
                  <a:solidFill>
                    <a:schemeClr val="tx1"/>
                  </a:solidFill>
                </a:rPr>
                <a:t> Sample </a:t>
              </a:r>
            </a:p>
            <a:p>
              <a:pPr algn="ctr"/>
              <a:r>
                <a:rPr lang="en-AU" altLang="en-US" sz="1800" b="1" dirty="0">
                  <a:solidFill>
                    <a:schemeClr val="tx1"/>
                  </a:solidFill>
                </a:rPr>
                <a:t>of area </a:t>
              </a:r>
            </a:p>
            <a:p>
              <a:pPr algn="ctr"/>
              <a:r>
                <a:rPr lang="en-AU" altLang="en-US" sz="1800" b="1" dirty="0">
                  <a:solidFill>
                    <a:schemeClr val="tx1"/>
                  </a:solidFill>
                </a:rPr>
                <a:t>A</a:t>
              </a:r>
            </a:p>
          </p:txBody>
        </p:sp>
      </p:grpSp>
      <p:sp>
        <p:nvSpPr>
          <p:cNvPr id="50198" name="Rectangle 22"/>
          <p:cNvSpPr>
            <a:spLocks noChangeArrowheads="1"/>
          </p:cNvSpPr>
          <p:nvPr/>
        </p:nvSpPr>
        <p:spPr bwMode="auto">
          <a:xfrm>
            <a:off x="0" y="756513"/>
            <a:ext cx="5739039" cy="5989061"/>
          </a:xfrm>
          <a:prstGeom prst="rect">
            <a:avLst/>
          </a:prstGeom>
          <a:solidFill>
            <a:schemeClr val="tx1"/>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solidFill>
                <a:schemeClr val="tx1"/>
              </a:solidFill>
            </a:endParaRPr>
          </a:p>
        </p:txBody>
      </p:sp>
      <p:sp>
        <p:nvSpPr>
          <p:cNvPr id="50199" name="Rectangle 23"/>
          <p:cNvSpPr>
            <a:spLocks noChangeArrowheads="1"/>
          </p:cNvSpPr>
          <p:nvPr/>
        </p:nvSpPr>
        <p:spPr bwMode="auto">
          <a:xfrm>
            <a:off x="324053" y="901872"/>
            <a:ext cx="1618232" cy="55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3200" dirty="0">
                <a:solidFill>
                  <a:srgbClr val="FFFFFF"/>
                </a:solidFill>
              </a:rPr>
              <a:t>Solution</a:t>
            </a:r>
          </a:p>
        </p:txBody>
      </p:sp>
      <p:grpSp>
        <p:nvGrpSpPr>
          <p:cNvPr id="50200" name="Group 34"/>
          <p:cNvGrpSpPr>
            <a:grpSpLocks/>
          </p:cNvGrpSpPr>
          <p:nvPr/>
        </p:nvGrpSpPr>
        <p:grpSpPr bwMode="auto">
          <a:xfrm>
            <a:off x="674558" y="1749854"/>
            <a:ext cx="2360348" cy="1002872"/>
            <a:chOff x="363" y="1029"/>
            <a:chExt cx="1226" cy="563"/>
          </a:xfrm>
        </p:grpSpPr>
        <p:sp>
          <p:nvSpPr>
            <p:cNvPr id="50255" name="Line 24"/>
            <p:cNvSpPr>
              <a:spLocks noChangeShapeType="1"/>
            </p:cNvSpPr>
            <p:nvPr/>
          </p:nvSpPr>
          <p:spPr bwMode="auto">
            <a:xfrm>
              <a:off x="648" y="1306"/>
              <a:ext cx="243"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0256" name="Line 25"/>
            <p:cNvSpPr>
              <a:spLocks noChangeShapeType="1"/>
            </p:cNvSpPr>
            <p:nvPr/>
          </p:nvSpPr>
          <p:spPr bwMode="auto">
            <a:xfrm>
              <a:off x="1384" y="1306"/>
              <a:ext cx="154"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0257" name="Rectangle 26"/>
            <p:cNvSpPr>
              <a:spLocks noChangeArrowheads="1"/>
            </p:cNvSpPr>
            <p:nvPr/>
          </p:nvSpPr>
          <p:spPr bwMode="auto">
            <a:xfrm>
              <a:off x="363" y="1153"/>
              <a:ext cx="22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Symbol" panose="05050102010706020507" pitchFamily="18" charset="2"/>
                </a:rPr>
                <a:t>-</a:t>
              </a:r>
            </a:p>
          </p:txBody>
        </p:sp>
        <p:sp>
          <p:nvSpPr>
            <p:cNvPr id="50258" name="Rectangle 27"/>
            <p:cNvSpPr>
              <a:spLocks noChangeArrowheads="1"/>
            </p:cNvSpPr>
            <p:nvPr/>
          </p:nvSpPr>
          <p:spPr bwMode="auto">
            <a:xfrm>
              <a:off x="895" y="1153"/>
              <a:ext cx="22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Symbol" panose="05050102010706020507" pitchFamily="18" charset="2"/>
                </a:rPr>
                <a:t>=</a:t>
              </a:r>
            </a:p>
          </p:txBody>
        </p:sp>
        <p:sp>
          <p:nvSpPr>
            <p:cNvPr id="50259" name="Rectangle 28"/>
            <p:cNvSpPr>
              <a:spLocks noChangeArrowheads="1"/>
            </p:cNvSpPr>
            <p:nvPr/>
          </p:nvSpPr>
          <p:spPr bwMode="auto">
            <a:xfrm>
              <a:off x="474" y="1153"/>
              <a:ext cx="20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a</a:t>
              </a:r>
            </a:p>
          </p:txBody>
        </p:sp>
        <p:sp>
          <p:nvSpPr>
            <p:cNvPr id="50260" name="Rectangle 29"/>
            <p:cNvSpPr>
              <a:spLocks noChangeArrowheads="1"/>
            </p:cNvSpPr>
            <p:nvPr/>
          </p:nvSpPr>
          <p:spPr bwMode="auto">
            <a:xfrm>
              <a:off x="592" y="1029"/>
              <a:ext cx="35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dH</a:t>
              </a:r>
            </a:p>
          </p:txBody>
        </p:sp>
        <p:sp>
          <p:nvSpPr>
            <p:cNvPr id="50261" name="Rectangle 30"/>
            <p:cNvSpPr>
              <a:spLocks noChangeArrowheads="1"/>
            </p:cNvSpPr>
            <p:nvPr/>
          </p:nvSpPr>
          <p:spPr bwMode="auto">
            <a:xfrm>
              <a:off x="634" y="1303"/>
              <a:ext cx="26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dt</a:t>
              </a:r>
            </a:p>
          </p:txBody>
        </p:sp>
        <p:sp>
          <p:nvSpPr>
            <p:cNvPr id="50262" name="Rectangle 31"/>
            <p:cNvSpPr>
              <a:spLocks noChangeArrowheads="1"/>
            </p:cNvSpPr>
            <p:nvPr/>
          </p:nvSpPr>
          <p:spPr bwMode="auto">
            <a:xfrm>
              <a:off x="1061" y="1153"/>
              <a:ext cx="35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rgbClr val="FFFFFF"/>
                  </a:solidFill>
                  <a:latin typeface="Times New Roman" panose="02020603050405020304" pitchFamily="18" charset="0"/>
                </a:rPr>
                <a:t>kA</a:t>
              </a:r>
            </a:p>
          </p:txBody>
        </p:sp>
        <p:sp>
          <p:nvSpPr>
            <p:cNvPr id="50263" name="Rectangle 32"/>
            <p:cNvSpPr>
              <a:spLocks noChangeArrowheads="1"/>
            </p:cNvSpPr>
            <p:nvPr/>
          </p:nvSpPr>
          <p:spPr bwMode="auto">
            <a:xfrm>
              <a:off x="1334" y="1029"/>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H</a:t>
              </a:r>
            </a:p>
          </p:txBody>
        </p:sp>
        <p:sp>
          <p:nvSpPr>
            <p:cNvPr id="50264" name="Rectangle 33"/>
            <p:cNvSpPr>
              <a:spLocks noChangeArrowheads="1"/>
            </p:cNvSpPr>
            <p:nvPr/>
          </p:nvSpPr>
          <p:spPr bwMode="auto">
            <a:xfrm>
              <a:off x="1349" y="1303"/>
              <a:ext cx="23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L</a:t>
              </a:r>
            </a:p>
          </p:txBody>
        </p:sp>
      </p:grpSp>
      <p:sp>
        <p:nvSpPr>
          <p:cNvPr id="50201" name="Rectangle 35"/>
          <p:cNvSpPr>
            <a:spLocks noChangeArrowheads="1"/>
          </p:cNvSpPr>
          <p:nvPr/>
        </p:nvSpPr>
        <p:spPr bwMode="auto">
          <a:xfrm>
            <a:off x="4293395" y="2201467"/>
            <a:ext cx="342242"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(4</a:t>
            </a:r>
          </a:p>
        </p:txBody>
      </p:sp>
      <p:sp>
        <p:nvSpPr>
          <p:cNvPr id="50202" name="Rectangle 36"/>
          <p:cNvSpPr>
            <a:spLocks noChangeArrowheads="1"/>
          </p:cNvSpPr>
          <p:nvPr/>
        </p:nvSpPr>
        <p:spPr bwMode="auto">
          <a:xfrm>
            <a:off x="4496991" y="2201467"/>
            <a:ext cx="342242"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a)</a:t>
            </a:r>
          </a:p>
        </p:txBody>
      </p:sp>
      <p:sp>
        <p:nvSpPr>
          <p:cNvPr id="50203" name="Rectangle 37"/>
          <p:cNvSpPr>
            <a:spLocks noChangeArrowheads="1"/>
          </p:cNvSpPr>
          <p:nvPr/>
        </p:nvSpPr>
        <p:spPr bwMode="auto">
          <a:xfrm>
            <a:off x="324053" y="2855119"/>
            <a:ext cx="4972611" cy="43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dirty="0">
                <a:solidFill>
                  <a:srgbClr val="FFFFFF"/>
                </a:solidFill>
              </a:rPr>
              <a:t>Equation (4a) has the solution:</a:t>
            </a:r>
          </a:p>
        </p:txBody>
      </p:sp>
      <p:grpSp>
        <p:nvGrpSpPr>
          <p:cNvPr id="50204" name="Group 54"/>
          <p:cNvGrpSpPr>
            <a:grpSpLocks/>
          </p:cNvGrpSpPr>
          <p:nvPr/>
        </p:nvGrpSpPr>
        <p:grpSpPr bwMode="auto">
          <a:xfrm>
            <a:off x="449705" y="3520680"/>
            <a:ext cx="3777015" cy="671512"/>
            <a:chOff x="363" y="2237"/>
            <a:chExt cx="2227" cy="564"/>
          </a:xfrm>
        </p:grpSpPr>
        <p:sp>
          <p:nvSpPr>
            <p:cNvPr id="50239" name="Line 38"/>
            <p:cNvSpPr>
              <a:spLocks noChangeShapeType="1"/>
            </p:cNvSpPr>
            <p:nvPr/>
          </p:nvSpPr>
          <p:spPr bwMode="auto">
            <a:xfrm>
              <a:off x="1315" y="2514"/>
              <a:ext cx="250"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0240" name="Rectangle 39"/>
            <p:cNvSpPr>
              <a:spLocks noChangeArrowheads="1"/>
            </p:cNvSpPr>
            <p:nvPr/>
          </p:nvSpPr>
          <p:spPr bwMode="auto">
            <a:xfrm>
              <a:off x="363" y="2362"/>
              <a:ext cx="22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Symbol" panose="05050102010706020507" pitchFamily="18" charset="2"/>
                </a:rPr>
                <a:t>-</a:t>
              </a:r>
            </a:p>
          </p:txBody>
        </p:sp>
        <p:sp>
          <p:nvSpPr>
            <p:cNvPr id="50241" name="Rectangle 40"/>
            <p:cNvSpPr>
              <a:spLocks noChangeArrowheads="1"/>
            </p:cNvSpPr>
            <p:nvPr/>
          </p:nvSpPr>
          <p:spPr bwMode="auto">
            <a:xfrm>
              <a:off x="1087" y="2362"/>
              <a:ext cx="22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Symbol" panose="05050102010706020507" pitchFamily="18" charset="2"/>
                </a:rPr>
                <a:t>=</a:t>
              </a:r>
            </a:p>
          </p:txBody>
        </p:sp>
        <p:sp>
          <p:nvSpPr>
            <p:cNvPr id="50242" name="Rectangle 41"/>
            <p:cNvSpPr>
              <a:spLocks noChangeArrowheads="1"/>
            </p:cNvSpPr>
            <p:nvPr/>
          </p:nvSpPr>
          <p:spPr bwMode="auto">
            <a:xfrm>
              <a:off x="1643" y="2362"/>
              <a:ext cx="22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Symbol" panose="05050102010706020507" pitchFamily="18" charset="2"/>
                </a:rPr>
                <a:t>+</a:t>
              </a:r>
            </a:p>
          </p:txBody>
        </p:sp>
        <p:sp>
          <p:nvSpPr>
            <p:cNvPr id="50243" name="Rectangle 42"/>
            <p:cNvSpPr>
              <a:spLocks noChangeArrowheads="1"/>
            </p:cNvSpPr>
            <p:nvPr/>
          </p:nvSpPr>
          <p:spPr bwMode="auto">
            <a:xfrm>
              <a:off x="474" y="2362"/>
              <a:ext cx="20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a</a:t>
              </a:r>
            </a:p>
          </p:txBody>
        </p:sp>
        <p:sp>
          <p:nvSpPr>
            <p:cNvPr id="50244" name="Rectangle 43"/>
            <p:cNvSpPr>
              <a:spLocks noChangeArrowheads="1"/>
            </p:cNvSpPr>
            <p:nvPr/>
          </p:nvSpPr>
          <p:spPr bwMode="auto">
            <a:xfrm>
              <a:off x="641" y="2362"/>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n</a:t>
              </a:r>
            </a:p>
          </p:txBody>
        </p:sp>
        <p:sp>
          <p:nvSpPr>
            <p:cNvPr id="50245" name="Rectangle 44"/>
            <p:cNvSpPr>
              <a:spLocks noChangeArrowheads="1"/>
            </p:cNvSpPr>
            <p:nvPr/>
          </p:nvSpPr>
          <p:spPr bwMode="auto">
            <a:xfrm>
              <a:off x="815" y="2362"/>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H</a:t>
              </a:r>
            </a:p>
          </p:txBody>
        </p:sp>
        <p:sp>
          <p:nvSpPr>
            <p:cNvPr id="50246" name="Rectangle 45"/>
            <p:cNvSpPr>
              <a:spLocks noChangeArrowheads="1"/>
            </p:cNvSpPr>
            <p:nvPr/>
          </p:nvSpPr>
          <p:spPr bwMode="auto">
            <a:xfrm>
              <a:off x="1265" y="2237"/>
              <a:ext cx="35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kA</a:t>
              </a:r>
            </a:p>
          </p:txBody>
        </p:sp>
        <p:sp>
          <p:nvSpPr>
            <p:cNvPr id="50247" name="Rectangle 46"/>
            <p:cNvSpPr>
              <a:spLocks noChangeArrowheads="1"/>
            </p:cNvSpPr>
            <p:nvPr/>
          </p:nvSpPr>
          <p:spPr bwMode="auto">
            <a:xfrm>
              <a:off x="1328" y="2512"/>
              <a:ext cx="23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L</a:t>
              </a:r>
            </a:p>
          </p:txBody>
        </p:sp>
        <p:sp>
          <p:nvSpPr>
            <p:cNvPr id="50248" name="Rectangle 47"/>
            <p:cNvSpPr>
              <a:spLocks noChangeArrowheads="1"/>
            </p:cNvSpPr>
            <p:nvPr/>
          </p:nvSpPr>
          <p:spPr bwMode="auto">
            <a:xfrm>
              <a:off x="1540" y="2362"/>
              <a:ext cx="16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t</a:t>
              </a:r>
            </a:p>
          </p:txBody>
        </p:sp>
        <p:sp>
          <p:nvSpPr>
            <p:cNvPr id="50249" name="Rectangle 48"/>
            <p:cNvSpPr>
              <a:spLocks noChangeArrowheads="1"/>
            </p:cNvSpPr>
            <p:nvPr/>
          </p:nvSpPr>
          <p:spPr bwMode="auto">
            <a:xfrm>
              <a:off x="1791" y="2362"/>
              <a:ext cx="47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cons</a:t>
              </a:r>
            </a:p>
          </p:txBody>
        </p:sp>
        <p:sp>
          <p:nvSpPr>
            <p:cNvPr id="50250" name="Rectangle 49"/>
            <p:cNvSpPr>
              <a:spLocks noChangeArrowheads="1"/>
            </p:cNvSpPr>
            <p:nvPr/>
          </p:nvSpPr>
          <p:spPr bwMode="auto">
            <a:xfrm>
              <a:off x="2421" y="2362"/>
              <a:ext cx="16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t</a:t>
              </a:r>
            </a:p>
          </p:txBody>
        </p:sp>
        <p:sp>
          <p:nvSpPr>
            <p:cNvPr id="50251" name="Rectangle 50"/>
            <p:cNvSpPr>
              <a:spLocks noChangeArrowheads="1"/>
            </p:cNvSpPr>
            <p:nvPr/>
          </p:nvSpPr>
          <p:spPr bwMode="auto">
            <a:xfrm>
              <a:off x="558" y="2362"/>
              <a:ext cx="19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MT Extra" panose="05050102010205020202" pitchFamily="18" charset="2"/>
                </a:rPr>
                <a:t>l</a:t>
              </a:r>
            </a:p>
          </p:txBody>
        </p:sp>
        <p:sp>
          <p:nvSpPr>
            <p:cNvPr id="50252" name="Rectangle 51"/>
            <p:cNvSpPr>
              <a:spLocks noChangeArrowheads="1"/>
            </p:cNvSpPr>
            <p:nvPr/>
          </p:nvSpPr>
          <p:spPr bwMode="auto">
            <a:xfrm>
              <a:off x="740" y="2362"/>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rgbClr val="FFFFFF"/>
                  </a:solidFill>
                  <a:latin typeface="Times New Roman" panose="02020603050405020304" pitchFamily="18" charset="0"/>
                </a:rPr>
                <a:t>(</a:t>
              </a:r>
            </a:p>
          </p:txBody>
        </p:sp>
        <p:sp>
          <p:nvSpPr>
            <p:cNvPr id="50253" name="Rectangle 52"/>
            <p:cNvSpPr>
              <a:spLocks noChangeArrowheads="1"/>
            </p:cNvSpPr>
            <p:nvPr/>
          </p:nvSpPr>
          <p:spPr bwMode="auto">
            <a:xfrm>
              <a:off x="961" y="2362"/>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a:t>
              </a:r>
            </a:p>
          </p:txBody>
        </p:sp>
        <p:sp>
          <p:nvSpPr>
            <p:cNvPr id="50254" name="Rectangle 53"/>
            <p:cNvSpPr>
              <a:spLocks noChangeArrowheads="1"/>
            </p:cNvSpPr>
            <p:nvPr/>
          </p:nvSpPr>
          <p:spPr bwMode="auto">
            <a:xfrm>
              <a:off x="2160" y="2362"/>
              <a:ext cx="35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tan</a:t>
              </a:r>
            </a:p>
          </p:txBody>
        </p:sp>
      </p:grpSp>
      <p:sp>
        <p:nvSpPr>
          <p:cNvPr id="50205" name="Rectangle 55"/>
          <p:cNvSpPr>
            <a:spLocks noChangeArrowheads="1"/>
          </p:cNvSpPr>
          <p:nvPr/>
        </p:nvSpPr>
        <p:spPr bwMode="auto">
          <a:xfrm>
            <a:off x="4293395" y="3698082"/>
            <a:ext cx="342242"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(4</a:t>
            </a:r>
          </a:p>
        </p:txBody>
      </p:sp>
      <p:sp>
        <p:nvSpPr>
          <p:cNvPr id="50206" name="Rectangle 56"/>
          <p:cNvSpPr>
            <a:spLocks noChangeArrowheads="1"/>
          </p:cNvSpPr>
          <p:nvPr/>
        </p:nvSpPr>
        <p:spPr bwMode="auto">
          <a:xfrm>
            <a:off x="4496991" y="3698082"/>
            <a:ext cx="342242"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b)</a:t>
            </a:r>
          </a:p>
        </p:txBody>
      </p:sp>
      <p:sp>
        <p:nvSpPr>
          <p:cNvPr id="50207" name="Rectangle 57"/>
          <p:cNvSpPr>
            <a:spLocks noChangeArrowheads="1"/>
          </p:cNvSpPr>
          <p:nvPr/>
        </p:nvSpPr>
        <p:spPr bwMode="auto">
          <a:xfrm>
            <a:off x="1216819" y="4461273"/>
            <a:ext cx="1374576"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rgbClr val="FFFFFF"/>
                </a:solidFill>
              </a:rPr>
              <a:t>Initially H=H</a:t>
            </a:r>
          </a:p>
        </p:txBody>
      </p:sp>
      <p:sp>
        <p:nvSpPr>
          <p:cNvPr id="50208" name="Rectangle 58"/>
          <p:cNvSpPr>
            <a:spLocks noChangeArrowheads="1"/>
          </p:cNvSpPr>
          <p:nvPr/>
        </p:nvSpPr>
        <p:spPr bwMode="auto">
          <a:xfrm>
            <a:off x="2437210" y="4563666"/>
            <a:ext cx="265298" cy="25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200">
                <a:solidFill>
                  <a:srgbClr val="FFFFFF"/>
                </a:solidFill>
              </a:rPr>
              <a:t>1 </a:t>
            </a:r>
          </a:p>
        </p:txBody>
      </p:sp>
      <p:sp>
        <p:nvSpPr>
          <p:cNvPr id="50209" name="Rectangle 59"/>
          <p:cNvSpPr>
            <a:spLocks noChangeArrowheads="1"/>
          </p:cNvSpPr>
          <p:nvPr/>
        </p:nvSpPr>
        <p:spPr bwMode="auto">
          <a:xfrm>
            <a:off x="2563416" y="4461273"/>
            <a:ext cx="1156567"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rgbClr val="FFFFFF"/>
                </a:solidFill>
              </a:rPr>
              <a:t>at time t=t</a:t>
            </a:r>
          </a:p>
        </p:txBody>
      </p:sp>
      <p:sp>
        <p:nvSpPr>
          <p:cNvPr id="50210" name="Rectangle 60"/>
          <p:cNvSpPr>
            <a:spLocks noChangeArrowheads="1"/>
          </p:cNvSpPr>
          <p:nvPr/>
        </p:nvSpPr>
        <p:spPr bwMode="auto">
          <a:xfrm>
            <a:off x="3573067" y="4563666"/>
            <a:ext cx="222017" cy="25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200">
                <a:solidFill>
                  <a:srgbClr val="FFFFFF"/>
                </a:solidFill>
              </a:rPr>
              <a:t>1</a:t>
            </a:r>
          </a:p>
        </p:txBody>
      </p:sp>
      <p:sp>
        <p:nvSpPr>
          <p:cNvPr id="50211" name="Rectangle 61"/>
          <p:cNvSpPr>
            <a:spLocks noChangeArrowheads="1"/>
          </p:cNvSpPr>
          <p:nvPr/>
        </p:nvSpPr>
        <p:spPr bwMode="auto">
          <a:xfrm>
            <a:off x="1216819" y="4735117"/>
            <a:ext cx="133610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rgbClr val="FFFFFF"/>
                </a:solidFill>
              </a:rPr>
              <a:t>Finally H=H</a:t>
            </a:r>
          </a:p>
        </p:txBody>
      </p:sp>
      <p:sp>
        <p:nvSpPr>
          <p:cNvPr id="50212" name="Rectangle 62"/>
          <p:cNvSpPr>
            <a:spLocks noChangeArrowheads="1"/>
          </p:cNvSpPr>
          <p:nvPr/>
        </p:nvSpPr>
        <p:spPr bwMode="auto">
          <a:xfrm>
            <a:off x="2399110" y="4837510"/>
            <a:ext cx="222017" cy="25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200">
                <a:solidFill>
                  <a:srgbClr val="FFFFFF"/>
                </a:solidFill>
              </a:rPr>
              <a:t>2</a:t>
            </a:r>
          </a:p>
        </p:txBody>
      </p:sp>
      <p:sp>
        <p:nvSpPr>
          <p:cNvPr id="50213" name="Rectangle 63"/>
          <p:cNvSpPr>
            <a:spLocks noChangeArrowheads="1"/>
          </p:cNvSpPr>
          <p:nvPr/>
        </p:nvSpPr>
        <p:spPr bwMode="auto">
          <a:xfrm>
            <a:off x="2482455" y="4735117"/>
            <a:ext cx="1220687"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rgbClr val="FFFFFF"/>
                </a:solidFill>
              </a:rPr>
              <a:t> at time t=t</a:t>
            </a:r>
          </a:p>
        </p:txBody>
      </p:sp>
      <p:sp>
        <p:nvSpPr>
          <p:cNvPr id="50214" name="Rectangle 64"/>
          <p:cNvSpPr>
            <a:spLocks noChangeArrowheads="1"/>
          </p:cNvSpPr>
          <p:nvPr/>
        </p:nvSpPr>
        <p:spPr bwMode="auto">
          <a:xfrm>
            <a:off x="3556397" y="4837510"/>
            <a:ext cx="265298" cy="25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200">
                <a:solidFill>
                  <a:srgbClr val="FFFFFF"/>
                </a:solidFill>
              </a:rPr>
              <a:t>2.</a:t>
            </a:r>
          </a:p>
        </p:txBody>
      </p:sp>
      <p:grpSp>
        <p:nvGrpSpPr>
          <p:cNvPr id="50215" name="Group 85"/>
          <p:cNvGrpSpPr>
            <a:grpSpLocks/>
          </p:cNvGrpSpPr>
          <p:nvPr/>
        </p:nvGrpSpPr>
        <p:grpSpPr bwMode="auto">
          <a:xfrm>
            <a:off x="1105459" y="5685592"/>
            <a:ext cx="2389907" cy="1059982"/>
            <a:chOff x="365" y="3665"/>
            <a:chExt cx="1597" cy="592"/>
          </a:xfrm>
        </p:grpSpPr>
        <p:sp>
          <p:nvSpPr>
            <p:cNvPr id="50219" name="Line 65"/>
            <p:cNvSpPr>
              <a:spLocks noChangeShapeType="1"/>
            </p:cNvSpPr>
            <p:nvPr/>
          </p:nvSpPr>
          <p:spPr bwMode="auto">
            <a:xfrm>
              <a:off x="751" y="3943"/>
              <a:ext cx="202"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0220" name="Line 66"/>
            <p:cNvSpPr>
              <a:spLocks noChangeShapeType="1"/>
            </p:cNvSpPr>
            <p:nvPr/>
          </p:nvSpPr>
          <p:spPr bwMode="auto">
            <a:xfrm>
              <a:off x="985" y="3943"/>
              <a:ext cx="922"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0221" name="Rectangle 67"/>
            <p:cNvSpPr>
              <a:spLocks noChangeArrowheads="1"/>
            </p:cNvSpPr>
            <p:nvPr/>
          </p:nvSpPr>
          <p:spPr bwMode="auto">
            <a:xfrm>
              <a:off x="365" y="3790"/>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k</a:t>
              </a:r>
            </a:p>
          </p:txBody>
        </p:sp>
        <p:sp>
          <p:nvSpPr>
            <p:cNvPr id="50222" name="Rectangle 68"/>
            <p:cNvSpPr>
              <a:spLocks noChangeArrowheads="1"/>
            </p:cNvSpPr>
            <p:nvPr/>
          </p:nvSpPr>
          <p:spPr bwMode="auto">
            <a:xfrm>
              <a:off x="695" y="3665"/>
              <a:ext cx="32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aL</a:t>
              </a:r>
            </a:p>
          </p:txBody>
        </p:sp>
        <p:sp>
          <p:nvSpPr>
            <p:cNvPr id="50223" name="Rectangle 69"/>
            <p:cNvSpPr>
              <a:spLocks noChangeArrowheads="1"/>
            </p:cNvSpPr>
            <p:nvPr/>
          </p:nvSpPr>
          <p:spPr bwMode="auto">
            <a:xfrm>
              <a:off x="722" y="3940"/>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A</a:t>
              </a:r>
            </a:p>
          </p:txBody>
        </p:sp>
        <p:sp>
          <p:nvSpPr>
            <p:cNvPr id="50224" name="Rectangle 70"/>
            <p:cNvSpPr>
              <a:spLocks noChangeArrowheads="1"/>
            </p:cNvSpPr>
            <p:nvPr/>
          </p:nvSpPr>
          <p:spPr bwMode="auto">
            <a:xfrm>
              <a:off x="1013" y="3665"/>
              <a:ext cx="21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n</a:t>
              </a:r>
            </a:p>
          </p:txBody>
        </p:sp>
        <p:sp>
          <p:nvSpPr>
            <p:cNvPr id="50225" name="Rectangle 71"/>
            <p:cNvSpPr>
              <a:spLocks noChangeArrowheads="1"/>
            </p:cNvSpPr>
            <p:nvPr/>
          </p:nvSpPr>
          <p:spPr bwMode="auto">
            <a:xfrm>
              <a:off x="1187" y="3665"/>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H</a:t>
              </a:r>
            </a:p>
          </p:txBody>
        </p:sp>
        <p:sp>
          <p:nvSpPr>
            <p:cNvPr id="50226" name="Rectangle 72"/>
            <p:cNvSpPr>
              <a:spLocks noChangeArrowheads="1"/>
            </p:cNvSpPr>
            <p:nvPr/>
          </p:nvSpPr>
          <p:spPr bwMode="auto">
            <a:xfrm>
              <a:off x="1546" y="3665"/>
              <a:ext cx="25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H</a:t>
              </a:r>
            </a:p>
          </p:txBody>
        </p:sp>
        <p:sp>
          <p:nvSpPr>
            <p:cNvPr id="50227" name="Rectangle 73"/>
            <p:cNvSpPr>
              <a:spLocks noChangeArrowheads="1"/>
            </p:cNvSpPr>
            <p:nvPr/>
          </p:nvSpPr>
          <p:spPr bwMode="auto">
            <a:xfrm>
              <a:off x="1156" y="3940"/>
              <a:ext cx="16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rgbClr val="FFFFFF"/>
                  </a:solidFill>
                  <a:latin typeface="Times New Roman" panose="02020603050405020304" pitchFamily="18" charset="0"/>
                </a:rPr>
                <a:t>t</a:t>
              </a:r>
            </a:p>
          </p:txBody>
        </p:sp>
        <p:sp>
          <p:nvSpPr>
            <p:cNvPr id="50228" name="Rectangle 74"/>
            <p:cNvSpPr>
              <a:spLocks noChangeArrowheads="1"/>
            </p:cNvSpPr>
            <p:nvPr/>
          </p:nvSpPr>
          <p:spPr bwMode="auto">
            <a:xfrm>
              <a:off x="1498" y="3940"/>
              <a:ext cx="16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t</a:t>
              </a:r>
            </a:p>
          </p:txBody>
        </p:sp>
        <p:sp>
          <p:nvSpPr>
            <p:cNvPr id="50229" name="Rectangle 75"/>
            <p:cNvSpPr>
              <a:spLocks noChangeArrowheads="1"/>
            </p:cNvSpPr>
            <p:nvPr/>
          </p:nvSpPr>
          <p:spPr bwMode="auto">
            <a:xfrm>
              <a:off x="524" y="3790"/>
              <a:ext cx="22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Symbol" panose="05050102010706020507" pitchFamily="18" charset="2"/>
                </a:rPr>
                <a:t>=</a:t>
              </a:r>
            </a:p>
          </p:txBody>
        </p:sp>
        <p:sp>
          <p:nvSpPr>
            <p:cNvPr id="50230" name="Rectangle 76"/>
            <p:cNvSpPr>
              <a:spLocks noChangeArrowheads="1"/>
            </p:cNvSpPr>
            <p:nvPr/>
          </p:nvSpPr>
          <p:spPr bwMode="auto">
            <a:xfrm>
              <a:off x="1346" y="3940"/>
              <a:ext cx="22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Symbol" panose="05050102010706020507" pitchFamily="18" charset="2"/>
                </a:rPr>
                <a:t>-</a:t>
              </a:r>
            </a:p>
          </p:txBody>
        </p:sp>
        <p:sp>
          <p:nvSpPr>
            <p:cNvPr id="50231" name="Rectangle 77"/>
            <p:cNvSpPr>
              <a:spLocks noChangeArrowheads="1"/>
            </p:cNvSpPr>
            <p:nvPr/>
          </p:nvSpPr>
          <p:spPr bwMode="auto">
            <a:xfrm>
              <a:off x="931" y="3665"/>
              <a:ext cx="19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MT Extra" panose="05050102010205020202" pitchFamily="18" charset="2"/>
                </a:rPr>
                <a:t>l</a:t>
              </a:r>
            </a:p>
          </p:txBody>
        </p:sp>
        <p:sp>
          <p:nvSpPr>
            <p:cNvPr id="50232" name="Rectangle 78"/>
            <p:cNvSpPr>
              <a:spLocks noChangeArrowheads="1"/>
            </p:cNvSpPr>
            <p:nvPr/>
          </p:nvSpPr>
          <p:spPr bwMode="auto">
            <a:xfrm>
              <a:off x="1112" y="3665"/>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a:t>
              </a:r>
            </a:p>
          </p:txBody>
        </p:sp>
        <p:sp>
          <p:nvSpPr>
            <p:cNvPr id="50233" name="Rectangle 79"/>
            <p:cNvSpPr>
              <a:spLocks noChangeArrowheads="1"/>
            </p:cNvSpPr>
            <p:nvPr/>
          </p:nvSpPr>
          <p:spPr bwMode="auto">
            <a:xfrm>
              <a:off x="1443" y="3665"/>
              <a:ext cx="16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a:t>
              </a:r>
            </a:p>
          </p:txBody>
        </p:sp>
        <p:sp>
          <p:nvSpPr>
            <p:cNvPr id="50234" name="Rectangle 80"/>
            <p:cNvSpPr>
              <a:spLocks noChangeArrowheads="1"/>
            </p:cNvSpPr>
            <p:nvPr/>
          </p:nvSpPr>
          <p:spPr bwMode="auto">
            <a:xfrm>
              <a:off x="1782" y="3665"/>
              <a:ext cx="1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latin typeface="Times New Roman" panose="02020603050405020304" pitchFamily="18" charset="0"/>
                </a:rPr>
                <a:t>)</a:t>
              </a:r>
            </a:p>
          </p:txBody>
        </p:sp>
        <p:sp>
          <p:nvSpPr>
            <p:cNvPr id="50235" name="Rectangle 81"/>
            <p:cNvSpPr>
              <a:spLocks noChangeArrowheads="1"/>
            </p:cNvSpPr>
            <p:nvPr/>
          </p:nvSpPr>
          <p:spPr bwMode="auto">
            <a:xfrm>
              <a:off x="1329" y="377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200">
                  <a:solidFill>
                    <a:srgbClr val="FFFFFF"/>
                  </a:solidFill>
                  <a:latin typeface="Times New Roman" panose="02020603050405020304" pitchFamily="18" charset="0"/>
                </a:rPr>
                <a:t>1</a:t>
              </a:r>
            </a:p>
          </p:txBody>
        </p:sp>
        <p:sp>
          <p:nvSpPr>
            <p:cNvPr id="50236" name="Rectangle 82"/>
            <p:cNvSpPr>
              <a:spLocks noChangeArrowheads="1"/>
            </p:cNvSpPr>
            <p:nvPr/>
          </p:nvSpPr>
          <p:spPr bwMode="auto">
            <a:xfrm>
              <a:off x="1696" y="3770"/>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200">
                  <a:solidFill>
                    <a:srgbClr val="FFFFFF"/>
                  </a:solidFill>
                  <a:latin typeface="Times New Roman" panose="02020603050405020304" pitchFamily="18" charset="0"/>
                </a:rPr>
                <a:t>2</a:t>
              </a:r>
            </a:p>
          </p:txBody>
        </p:sp>
        <p:sp>
          <p:nvSpPr>
            <p:cNvPr id="50237" name="Rectangle 83"/>
            <p:cNvSpPr>
              <a:spLocks noChangeArrowheads="1"/>
            </p:cNvSpPr>
            <p:nvPr/>
          </p:nvSpPr>
          <p:spPr bwMode="auto">
            <a:xfrm>
              <a:off x="1223" y="404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200">
                  <a:solidFill>
                    <a:srgbClr val="FFFFFF"/>
                  </a:solidFill>
                  <a:latin typeface="Times New Roman" panose="02020603050405020304" pitchFamily="18" charset="0"/>
                </a:rPr>
                <a:t>2</a:t>
              </a:r>
            </a:p>
          </p:txBody>
        </p:sp>
        <p:sp>
          <p:nvSpPr>
            <p:cNvPr id="50238" name="Rectangle 84"/>
            <p:cNvSpPr>
              <a:spLocks noChangeArrowheads="1"/>
            </p:cNvSpPr>
            <p:nvPr/>
          </p:nvSpPr>
          <p:spPr bwMode="auto">
            <a:xfrm>
              <a:off x="1556" y="4045"/>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200">
                  <a:solidFill>
                    <a:srgbClr val="FFFFFF"/>
                  </a:solidFill>
                  <a:latin typeface="Times New Roman" panose="02020603050405020304" pitchFamily="18" charset="0"/>
                </a:rPr>
                <a:t>1</a:t>
              </a:r>
            </a:p>
          </p:txBody>
        </p:sp>
      </p:grpSp>
      <p:sp>
        <p:nvSpPr>
          <p:cNvPr id="50216" name="Rectangle 86"/>
          <p:cNvSpPr>
            <a:spLocks noChangeArrowheads="1"/>
          </p:cNvSpPr>
          <p:nvPr/>
        </p:nvSpPr>
        <p:spPr bwMode="auto">
          <a:xfrm>
            <a:off x="4293395" y="5388769"/>
            <a:ext cx="342242"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(4</a:t>
            </a:r>
          </a:p>
        </p:txBody>
      </p:sp>
      <p:sp>
        <p:nvSpPr>
          <p:cNvPr id="50217" name="Rectangle 87"/>
          <p:cNvSpPr>
            <a:spLocks noChangeArrowheads="1"/>
          </p:cNvSpPr>
          <p:nvPr/>
        </p:nvSpPr>
        <p:spPr bwMode="auto">
          <a:xfrm>
            <a:off x="4496991" y="5388769"/>
            <a:ext cx="329418"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rgbClr val="FFFFFF"/>
                </a:solidFill>
              </a:rPr>
              <a:t>c)</a:t>
            </a:r>
          </a:p>
        </p:txBody>
      </p:sp>
      <p:sp>
        <p:nvSpPr>
          <p:cNvPr id="50218" name="Rectangle 88"/>
          <p:cNvSpPr>
            <a:spLocks noChangeArrowheads="1"/>
          </p:cNvSpPr>
          <p:nvPr/>
        </p:nvSpPr>
        <p:spPr bwMode="auto">
          <a:xfrm>
            <a:off x="251014" y="-39935"/>
            <a:ext cx="8769245" cy="69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pPr algn="ctr"/>
            <a:r>
              <a:rPr lang="en-AU" altLang="en-US" sz="3600" b="1" dirty="0">
                <a:solidFill>
                  <a:schemeClr val="tx1"/>
                </a:solidFill>
                <a:latin typeface="+mj-lt"/>
              </a:rPr>
              <a:t>Falling Head </a:t>
            </a:r>
            <a:r>
              <a:rPr lang="en-AU" altLang="en-US" sz="3600" b="1" dirty="0" err="1">
                <a:solidFill>
                  <a:schemeClr val="tx1"/>
                </a:solidFill>
                <a:latin typeface="+mj-lt"/>
              </a:rPr>
              <a:t>Permeameter</a:t>
            </a:r>
            <a:endParaRPr lang="en-AU" altLang="en-US" sz="3600" b="1" dirty="0">
              <a:solidFill>
                <a:schemeClr val="tx1"/>
              </a:solidFill>
              <a:latin typeface="+mj-lt"/>
            </a:endParaRPr>
          </a:p>
        </p:txBody>
      </p:sp>
    </p:spTree>
    <p:extLst>
      <p:ext uri="{BB962C8B-B14F-4D97-AF65-F5344CB8AC3E}">
        <p14:creationId xmlns:p14="http://schemas.microsoft.com/office/powerpoint/2010/main" val="256099449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rleton University - CIVE 3208 Lab 4_ Hydraulic Conductivit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73" y="857250"/>
            <a:ext cx="9147572" cy="5141492"/>
          </a:xfrm>
          <a:prstGeom prst="rect">
            <a:avLst/>
          </a:prstGeom>
        </p:spPr>
      </p:pic>
    </p:spTree>
    <p:extLst>
      <p:ext uri="{BB962C8B-B14F-4D97-AF65-F5344CB8AC3E}">
        <p14:creationId xmlns:p14="http://schemas.microsoft.com/office/powerpoint/2010/main" val="27099051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8674" y="1555718"/>
            <a:ext cx="7922888" cy="1929194"/>
            <a:chOff x="1143000" y="1615679"/>
            <a:chExt cx="6724463" cy="1357312"/>
          </a:xfrm>
        </p:grpSpPr>
        <p:sp>
          <p:nvSpPr>
            <p:cNvPr id="51202" name="Line 2"/>
            <p:cNvSpPr>
              <a:spLocks noChangeShapeType="1"/>
            </p:cNvSpPr>
            <p:nvPr/>
          </p:nvSpPr>
          <p:spPr bwMode="auto">
            <a:xfrm>
              <a:off x="148590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03" name="Line 3"/>
            <p:cNvSpPr>
              <a:spLocks noChangeShapeType="1"/>
            </p:cNvSpPr>
            <p:nvPr/>
          </p:nvSpPr>
          <p:spPr bwMode="auto">
            <a:xfrm>
              <a:off x="200025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04" name="Line 4"/>
            <p:cNvSpPr>
              <a:spLocks noChangeShapeType="1"/>
            </p:cNvSpPr>
            <p:nvPr/>
          </p:nvSpPr>
          <p:spPr bwMode="auto">
            <a:xfrm>
              <a:off x="251460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05" name="Line 5"/>
            <p:cNvSpPr>
              <a:spLocks noChangeShapeType="1"/>
            </p:cNvSpPr>
            <p:nvPr/>
          </p:nvSpPr>
          <p:spPr bwMode="auto">
            <a:xfrm>
              <a:off x="302895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06" name="Line 6"/>
            <p:cNvSpPr>
              <a:spLocks noChangeShapeType="1"/>
            </p:cNvSpPr>
            <p:nvPr/>
          </p:nvSpPr>
          <p:spPr bwMode="auto">
            <a:xfrm>
              <a:off x="354330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07" name="Line 7"/>
            <p:cNvSpPr>
              <a:spLocks noChangeShapeType="1"/>
            </p:cNvSpPr>
            <p:nvPr/>
          </p:nvSpPr>
          <p:spPr bwMode="auto">
            <a:xfrm>
              <a:off x="405765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08" name="Line 8"/>
            <p:cNvSpPr>
              <a:spLocks noChangeShapeType="1"/>
            </p:cNvSpPr>
            <p:nvPr/>
          </p:nvSpPr>
          <p:spPr bwMode="auto">
            <a:xfrm>
              <a:off x="457200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09" name="Line 9"/>
            <p:cNvSpPr>
              <a:spLocks noChangeShapeType="1"/>
            </p:cNvSpPr>
            <p:nvPr/>
          </p:nvSpPr>
          <p:spPr bwMode="auto">
            <a:xfrm>
              <a:off x="508635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10" name="Line 10"/>
            <p:cNvSpPr>
              <a:spLocks noChangeShapeType="1"/>
            </p:cNvSpPr>
            <p:nvPr/>
          </p:nvSpPr>
          <p:spPr bwMode="auto">
            <a:xfrm>
              <a:off x="560070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11" name="Line 11"/>
            <p:cNvSpPr>
              <a:spLocks noChangeShapeType="1"/>
            </p:cNvSpPr>
            <p:nvPr/>
          </p:nvSpPr>
          <p:spPr bwMode="auto">
            <a:xfrm>
              <a:off x="611505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12" name="Line 12"/>
            <p:cNvSpPr>
              <a:spLocks noChangeShapeType="1"/>
            </p:cNvSpPr>
            <p:nvPr/>
          </p:nvSpPr>
          <p:spPr bwMode="auto">
            <a:xfrm>
              <a:off x="662940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13" name="Line 13"/>
            <p:cNvSpPr>
              <a:spLocks noChangeShapeType="1"/>
            </p:cNvSpPr>
            <p:nvPr/>
          </p:nvSpPr>
          <p:spPr bwMode="auto">
            <a:xfrm>
              <a:off x="7143750" y="194310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14" name="Rectangle 14"/>
            <p:cNvSpPr>
              <a:spLocks noChangeArrowheads="1"/>
            </p:cNvSpPr>
            <p:nvPr/>
          </p:nvSpPr>
          <p:spPr bwMode="auto">
            <a:xfrm>
              <a:off x="1302544" y="1615679"/>
              <a:ext cx="52979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10</a:t>
              </a:r>
              <a:r>
                <a:rPr lang="en-AU" altLang="en-US" sz="1800" baseline="30000">
                  <a:solidFill>
                    <a:schemeClr val="tx1"/>
                  </a:solidFill>
                </a:rPr>
                <a:t>-1</a:t>
              </a:r>
            </a:p>
          </p:txBody>
        </p:sp>
        <p:sp>
          <p:nvSpPr>
            <p:cNvPr id="51215" name="Rectangle 15"/>
            <p:cNvSpPr>
              <a:spLocks noChangeArrowheads="1"/>
            </p:cNvSpPr>
            <p:nvPr/>
          </p:nvSpPr>
          <p:spPr bwMode="auto">
            <a:xfrm>
              <a:off x="1816894" y="1615679"/>
              <a:ext cx="52979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10</a:t>
              </a:r>
              <a:r>
                <a:rPr lang="en-AU" altLang="en-US" sz="1800" baseline="30000">
                  <a:solidFill>
                    <a:schemeClr val="tx1"/>
                  </a:solidFill>
                </a:rPr>
                <a:t>-2</a:t>
              </a:r>
            </a:p>
          </p:txBody>
        </p:sp>
        <p:sp>
          <p:nvSpPr>
            <p:cNvPr id="51216" name="Rectangle 16"/>
            <p:cNvSpPr>
              <a:spLocks noChangeArrowheads="1"/>
            </p:cNvSpPr>
            <p:nvPr/>
          </p:nvSpPr>
          <p:spPr bwMode="auto">
            <a:xfrm>
              <a:off x="2331244" y="1615679"/>
              <a:ext cx="52979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10</a:t>
              </a:r>
              <a:r>
                <a:rPr lang="en-AU" altLang="en-US" sz="1800" baseline="30000">
                  <a:solidFill>
                    <a:schemeClr val="tx1"/>
                  </a:solidFill>
                </a:rPr>
                <a:t>-3</a:t>
              </a:r>
            </a:p>
          </p:txBody>
        </p:sp>
        <p:sp>
          <p:nvSpPr>
            <p:cNvPr id="51217" name="Rectangle 17"/>
            <p:cNvSpPr>
              <a:spLocks noChangeArrowheads="1"/>
            </p:cNvSpPr>
            <p:nvPr/>
          </p:nvSpPr>
          <p:spPr bwMode="auto">
            <a:xfrm>
              <a:off x="2845594" y="1615679"/>
              <a:ext cx="52979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10</a:t>
              </a:r>
              <a:r>
                <a:rPr lang="en-AU" altLang="en-US" sz="1800" baseline="30000">
                  <a:solidFill>
                    <a:schemeClr val="tx1"/>
                  </a:solidFill>
                </a:rPr>
                <a:t>-4</a:t>
              </a:r>
            </a:p>
          </p:txBody>
        </p:sp>
        <p:sp>
          <p:nvSpPr>
            <p:cNvPr id="51218" name="Rectangle 18"/>
            <p:cNvSpPr>
              <a:spLocks noChangeArrowheads="1"/>
            </p:cNvSpPr>
            <p:nvPr/>
          </p:nvSpPr>
          <p:spPr bwMode="auto">
            <a:xfrm>
              <a:off x="3359944" y="1615679"/>
              <a:ext cx="52979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10</a:t>
              </a:r>
              <a:r>
                <a:rPr lang="en-AU" altLang="en-US" sz="1800" baseline="30000" dirty="0">
                  <a:solidFill>
                    <a:schemeClr val="tx1"/>
                  </a:solidFill>
                </a:rPr>
                <a:t>-5</a:t>
              </a:r>
            </a:p>
          </p:txBody>
        </p:sp>
        <p:sp>
          <p:nvSpPr>
            <p:cNvPr id="51219" name="Rectangle 19"/>
            <p:cNvSpPr>
              <a:spLocks noChangeArrowheads="1"/>
            </p:cNvSpPr>
            <p:nvPr/>
          </p:nvSpPr>
          <p:spPr bwMode="auto">
            <a:xfrm>
              <a:off x="3874294" y="1615679"/>
              <a:ext cx="52979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10</a:t>
              </a:r>
              <a:r>
                <a:rPr lang="en-AU" altLang="en-US" sz="1800" baseline="30000">
                  <a:solidFill>
                    <a:schemeClr val="tx1"/>
                  </a:solidFill>
                </a:rPr>
                <a:t>-6</a:t>
              </a:r>
            </a:p>
          </p:txBody>
        </p:sp>
        <p:sp>
          <p:nvSpPr>
            <p:cNvPr id="51220" name="Rectangle 20"/>
            <p:cNvSpPr>
              <a:spLocks noChangeArrowheads="1"/>
            </p:cNvSpPr>
            <p:nvPr/>
          </p:nvSpPr>
          <p:spPr bwMode="auto">
            <a:xfrm>
              <a:off x="4388644" y="1615679"/>
              <a:ext cx="52979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10</a:t>
              </a:r>
              <a:r>
                <a:rPr lang="en-AU" altLang="en-US" sz="1800" baseline="30000">
                  <a:solidFill>
                    <a:schemeClr val="tx1"/>
                  </a:solidFill>
                </a:rPr>
                <a:t>-7</a:t>
              </a:r>
            </a:p>
          </p:txBody>
        </p:sp>
        <p:sp>
          <p:nvSpPr>
            <p:cNvPr id="51221" name="Rectangle 21"/>
            <p:cNvSpPr>
              <a:spLocks noChangeArrowheads="1"/>
            </p:cNvSpPr>
            <p:nvPr/>
          </p:nvSpPr>
          <p:spPr bwMode="auto">
            <a:xfrm>
              <a:off x="4902994" y="1615679"/>
              <a:ext cx="52979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10</a:t>
              </a:r>
              <a:r>
                <a:rPr lang="en-AU" altLang="en-US" sz="1800" baseline="30000">
                  <a:solidFill>
                    <a:schemeClr val="tx1"/>
                  </a:solidFill>
                </a:rPr>
                <a:t>-8</a:t>
              </a:r>
            </a:p>
          </p:txBody>
        </p:sp>
        <p:sp>
          <p:nvSpPr>
            <p:cNvPr id="51222" name="Rectangle 22"/>
            <p:cNvSpPr>
              <a:spLocks noChangeArrowheads="1"/>
            </p:cNvSpPr>
            <p:nvPr/>
          </p:nvSpPr>
          <p:spPr bwMode="auto">
            <a:xfrm>
              <a:off x="5417344" y="1615679"/>
              <a:ext cx="52979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10</a:t>
              </a:r>
              <a:r>
                <a:rPr lang="en-AU" altLang="en-US" sz="1800" baseline="30000">
                  <a:solidFill>
                    <a:schemeClr val="tx1"/>
                  </a:solidFill>
                </a:rPr>
                <a:t>-9</a:t>
              </a:r>
            </a:p>
          </p:txBody>
        </p:sp>
        <p:sp>
          <p:nvSpPr>
            <p:cNvPr id="51223" name="Rectangle 23"/>
            <p:cNvSpPr>
              <a:spLocks noChangeArrowheads="1"/>
            </p:cNvSpPr>
            <p:nvPr/>
          </p:nvSpPr>
          <p:spPr bwMode="auto">
            <a:xfrm>
              <a:off x="5931694" y="1615679"/>
              <a:ext cx="614752"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10</a:t>
              </a:r>
              <a:r>
                <a:rPr lang="en-AU" altLang="en-US" sz="1800" baseline="30000">
                  <a:solidFill>
                    <a:schemeClr val="tx1"/>
                  </a:solidFill>
                </a:rPr>
                <a:t>-10</a:t>
              </a:r>
            </a:p>
          </p:txBody>
        </p:sp>
        <p:sp>
          <p:nvSpPr>
            <p:cNvPr id="51224" name="Rectangle 24"/>
            <p:cNvSpPr>
              <a:spLocks noChangeArrowheads="1"/>
            </p:cNvSpPr>
            <p:nvPr/>
          </p:nvSpPr>
          <p:spPr bwMode="auto">
            <a:xfrm>
              <a:off x="6446045" y="1615679"/>
              <a:ext cx="603339"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10</a:t>
              </a:r>
              <a:r>
                <a:rPr lang="en-AU" altLang="en-US" sz="1800" baseline="30000">
                  <a:solidFill>
                    <a:schemeClr val="tx1"/>
                  </a:solidFill>
                </a:rPr>
                <a:t>-11</a:t>
              </a:r>
            </a:p>
          </p:txBody>
        </p:sp>
        <p:sp>
          <p:nvSpPr>
            <p:cNvPr id="51225" name="Rectangle 25"/>
            <p:cNvSpPr>
              <a:spLocks noChangeArrowheads="1"/>
            </p:cNvSpPr>
            <p:nvPr/>
          </p:nvSpPr>
          <p:spPr bwMode="auto">
            <a:xfrm>
              <a:off x="6960394" y="1615679"/>
              <a:ext cx="614752"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10</a:t>
              </a:r>
              <a:r>
                <a:rPr lang="en-AU" altLang="en-US" sz="1800" baseline="30000">
                  <a:solidFill>
                    <a:schemeClr val="tx1"/>
                  </a:solidFill>
                </a:rPr>
                <a:t>-12</a:t>
              </a:r>
            </a:p>
          </p:txBody>
        </p:sp>
        <p:sp>
          <p:nvSpPr>
            <p:cNvPr id="51226" name="Line 26"/>
            <p:cNvSpPr>
              <a:spLocks noChangeShapeType="1"/>
            </p:cNvSpPr>
            <p:nvPr/>
          </p:nvSpPr>
          <p:spPr bwMode="auto">
            <a:xfrm>
              <a:off x="1200150" y="2228850"/>
              <a:ext cx="60579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27" name="Line 27"/>
            <p:cNvSpPr>
              <a:spLocks noChangeShapeType="1"/>
            </p:cNvSpPr>
            <p:nvPr/>
          </p:nvSpPr>
          <p:spPr bwMode="auto">
            <a:xfrm>
              <a:off x="1143000" y="2971800"/>
              <a:ext cx="60007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sz="1350"/>
            </a:p>
          </p:txBody>
        </p:sp>
        <p:sp>
          <p:nvSpPr>
            <p:cNvPr id="51228" name="Freeform 28"/>
            <p:cNvSpPr>
              <a:spLocks/>
            </p:cNvSpPr>
            <p:nvPr/>
          </p:nvSpPr>
          <p:spPr bwMode="auto">
            <a:xfrm>
              <a:off x="1257300" y="2228850"/>
              <a:ext cx="1258491" cy="744141"/>
            </a:xfrm>
            <a:custGeom>
              <a:avLst/>
              <a:gdLst>
                <a:gd name="T0" fmla="*/ 0 w 1057"/>
                <a:gd name="T1" fmla="*/ 0 h 625"/>
                <a:gd name="T2" fmla="*/ 1056 w 1057"/>
                <a:gd name="T3" fmla="*/ 0 h 625"/>
                <a:gd name="T4" fmla="*/ 1056 w 1057"/>
                <a:gd name="T5" fmla="*/ 624 h 625"/>
                <a:gd name="T6" fmla="*/ 0 w 1057"/>
                <a:gd name="T7" fmla="*/ 624 h 625"/>
                <a:gd name="T8" fmla="*/ 0 60000 65536"/>
                <a:gd name="T9" fmla="*/ 0 60000 65536"/>
                <a:gd name="T10" fmla="*/ 0 60000 65536"/>
                <a:gd name="T11" fmla="*/ 0 60000 65536"/>
                <a:gd name="T12" fmla="*/ 0 w 1057"/>
                <a:gd name="T13" fmla="*/ 0 h 625"/>
                <a:gd name="T14" fmla="*/ 1057 w 1057"/>
                <a:gd name="T15" fmla="*/ 625 h 625"/>
              </a:gdLst>
              <a:ahLst/>
              <a:cxnLst>
                <a:cxn ang="T8">
                  <a:pos x="T0" y="T1"/>
                </a:cxn>
                <a:cxn ang="T9">
                  <a:pos x="T2" y="T3"/>
                </a:cxn>
                <a:cxn ang="T10">
                  <a:pos x="T4" y="T5"/>
                </a:cxn>
                <a:cxn ang="T11">
                  <a:pos x="T6" y="T7"/>
                </a:cxn>
              </a:cxnLst>
              <a:rect l="T12" t="T13" r="T14" b="T15"/>
              <a:pathLst>
                <a:path w="1057" h="625">
                  <a:moveTo>
                    <a:pt x="0" y="0"/>
                  </a:moveTo>
                  <a:lnTo>
                    <a:pt x="1056" y="0"/>
                  </a:lnTo>
                  <a:lnTo>
                    <a:pt x="1056" y="624"/>
                  </a:lnTo>
                  <a:lnTo>
                    <a:pt x="0" y="624"/>
                  </a:lnTo>
                </a:path>
              </a:pathLst>
            </a:custGeom>
            <a:noFill/>
            <a:ln w="127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51229" name="Freeform 29"/>
            <p:cNvSpPr>
              <a:spLocks/>
            </p:cNvSpPr>
            <p:nvPr/>
          </p:nvSpPr>
          <p:spPr bwMode="auto">
            <a:xfrm>
              <a:off x="5600700" y="2228850"/>
              <a:ext cx="1544241" cy="744141"/>
            </a:xfrm>
            <a:custGeom>
              <a:avLst/>
              <a:gdLst>
                <a:gd name="T0" fmla="*/ 1296 w 1297"/>
                <a:gd name="T1" fmla="*/ 0 h 625"/>
                <a:gd name="T2" fmla="*/ 0 w 1297"/>
                <a:gd name="T3" fmla="*/ 0 h 625"/>
                <a:gd name="T4" fmla="*/ 0 w 1297"/>
                <a:gd name="T5" fmla="*/ 624 h 625"/>
                <a:gd name="T6" fmla="*/ 1296 w 1297"/>
                <a:gd name="T7" fmla="*/ 624 h 625"/>
                <a:gd name="T8" fmla="*/ 0 60000 65536"/>
                <a:gd name="T9" fmla="*/ 0 60000 65536"/>
                <a:gd name="T10" fmla="*/ 0 60000 65536"/>
                <a:gd name="T11" fmla="*/ 0 60000 65536"/>
                <a:gd name="T12" fmla="*/ 0 w 1297"/>
                <a:gd name="T13" fmla="*/ 0 h 625"/>
                <a:gd name="T14" fmla="*/ 1297 w 1297"/>
                <a:gd name="T15" fmla="*/ 625 h 625"/>
              </a:gdLst>
              <a:ahLst/>
              <a:cxnLst>
                <a:cxn ang="T8">
                  <a:pos x="T0" y="T1"/>
                </a:cxn>
                <a:cxn ang="T9">
                  <a:pos x="T2" y="T3"/>
                </a:cxn>
                <a:cxn ang="T10">
                  <a:pos x="T4" y="T5"/>
                </a:cxn>
                <a:cxn ang="T11">
                  <a:pos x="T6" y="T7"/>
                </a:cxn>
              </a:cxnLst>
              <a:rect l="T12" t="T13" r="T14" b="T15"/>
              <a:pathLst>
                <a:path w="1297" h="625">
                  <a:moveTo>
                    <a:pt x="1296" y="0"/>
                  </a:moveTo>
                  <a:lnTo>
                    <a:pt x="0" y="0"/>
                  </a:lnTo>
                  <a:lnTo>
                    <a:pt x="0" y="624"/>
                  </a:lnTo>
                  <a:lnTo>
                    <a:pt x="1296" y="624"/>
                  </a:lnTo>
                </a:path>
              </a:pathLst>
            </a:custGeom>
            <a:noFill/>
            <a:ln w="127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51230" name="Rectangle 30"/>
            <p:cNvSpPr>
              <a:spLocks noChangeArrowheads="1"/>
            </p:cNvSpPr>
            <p:nvPr/>
          </p:nvSpPr>
          <p:spPr bwMode="auto">
            <a:xfrm>
              <a:off x="2519363" y="2233613"/>
              <a:ext cx="1533525" cy="733425"/>
            </a:xfrm>
            <a:prstGeom prst="rect">
              <a:avLst/>
            </a:prstGeom>
            <a:solidFill>
              <a:schemeClr val="bg1"/>
            </a:solidFill>
            <a:ln w="12700">
              <a:solidFill>
                <a:schemeClr val="tx1"/>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solidFill>
                  <a:schemeClr val="tx1"/>
                </a:solidFill>
              </a:endParaRPr>
            </a:p>
          </p:txBody>
        </p:sp>
        <p:sp>
          <p:nvSpPr>
            <p:cNvPr id="51231" name="Rectangle 31"/>
            <p:cNvSpPr>
              <a:spLocks noChangeArrowheads="1"/>
            </p:cNvSpPr>
            <p:nvPr/>
          </p:nvSpPr>
          <p:spPr bwMode="auto">
            <a:xfrm>
              <a:off x="4062412" y="2233613"/>
              <a:ext cx="1615679" cy="733425"/>
            </a:xfrm>
            <a:prstGeom prst="rect">
              <a:avLst/>
            </a:prstGeom>
            <a:solidFill>
              <a:schemeClr val="bg1"/>
            </a:solidFill>
            <a:ln w="12700">
              <a:solidFill>
                <a:schemeClr val="tx1"/>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solidFill>
                  <a:schemeClr val="tx1"/>
                </a:solidFill>
              </a:endParaRPr>
            </a:p>
          </p:txBody>
        </p:sp>
        <p:sp>
          <p:nvSpPr>
            <p:cNvPr id="51232" name="Rectangle 32"/>
            <p:cNvSpPr>
              <a:spLocks noChangeArrowheads="1"/>
            </p:cNvSpPr>
            <p:nvPr/>
          </p:nvSpPr>
          <p:spPr bwMode="auto">
            <a:xfrm>
              <a:off x="1188245" y="2301479"/>
              <a:ext cx="932147"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Gravels</a:t>
              </a:r>
            </a:p>
          </p:txBody>
        </p:sp>
        <p:sp>
          <p:nvSpPr>
            <p:cNvPr id="51233" name="Rectangle 33"/>
            <p:cNvSpPr>
              <a:spLocks noChangeArrowheads="1"/>
            </p:cNvSpPr>
            <p:nvPr/>
          </p:nvSpPr>
          <p:spPr bwMode="auto">
            <a:xfrm>
              <a:off x="2674144" y="2301479"/>
              <a:ext cx="791083"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Sands</a:t>
              </a:r>
            </a:p>
          </p:txBody>
        </p:sp>
        <p:sp>
          <p:nvSpPr>
            <p:cNvPr id="51234" name="Rectangle 34"/>
            <p:cNvSpPr>
              <a:spLocks noChangeArrowheads="1"/>
            </p:cNvSpPr>
            <p:nvPr/>
          </p:nvSpPr>
          <p:spPr bwMode="auto">
            <a:xfrm>
              <a:off x="4160045" y="2301479"/>
              <a:ext cx="573074"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dirty="0">
                  <a:solidFill>
                    <a:schemeClr val="tx1"/>
                  </a:solidFill>
                </a:rPr>
                <a:t>Silts</a:t>
              </a:r>
            </a:p>
          </p:txBody>
        </p:sp>
        <p:sp>
          <p:nvSpPr>
            <p:cNvPr id="51235" name="Rectangle 35"/>
            <p:cNvSpPr>
              <a:spLocks noChangeArrowheads="1"/>
            </p:cNvSpPr>
            <p:nvPr/>
          </p:nvSpPr>
          <p:spPr bwMode="auto">
            <a:xfrm>
              <a:off x="5588794" y="2301479"/>
              <a:ext cx="2278669" cy="34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800">
                  <a:solidFill>
                    <a:schemeClr val="tx1"/>
                  </a:solidFill>
                </a:rPr>
                <a:t>Homogeneous Clays</a:t>
              </a:r>
            </a:p>
          </p:txBody>
        </p:sp>
        <p:sp>
          <p:nvSpPr>
            <p:cNvPr id="51236" name="Rectangle 36"/>
            <p:cNvSpPr>
              <a:spLocks noChangeArrowheads="1"/>
            </p:cNvSpPr>
            <p:nvPr/>
          </p:nvSpPr>
          <p:spPr bwMode="auto">
            <a:xfrm>
              <a:off x="3548063" y="2633663"/>
              <a:ext cx="2047875" cy="333375"/>
            </a:xfrm>
            <a:prstGeom prst="rect">
              <a:avLst/>
            </a:prstGeom>
            <a:solidFill>
              <a:schemeClr val="bg1"/>
            </a:solidFill>
            <a:ln w="12700">
              <a:solidFill>
                <a:srgbClr val="FFFFFF"/>
              </a:solidFill>
              <a:miter lim="800000"/>
              <a:headEnd/>
              <a:tailEnd/>
            </a:ln>
          </p:spPr>
          <p:txBody>
            <a:bodyPr wrap="none" anchor="ct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endParaRPr lang="en-GB" altLang="en-US" sz="1800">
                <a:solidFill>
                  <a:schemeClr val="tx1"/>
                </a:solidFill>
              </a:endParaRPr>
            </a:p>
          </p:txBody>
        </p:sp>
        <p:sp>
          <p:nvSpPr>
            <p:cNvPr id="51237" name="Rectangle 37"/>
            <p:cNvSpPr>
              <a:spLocks noChangeArrowheads="1"/>
            </p:cNvSpPr>
            <p:nvPr/>
          </p:nvSpPr>
          <p:spPr bwMode="auto">
            <a:xfrm>
              <a:off x="3588544" y="2712244"/>
              <a:ext cx="2088361" cy="25199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1200" dirty="0">
                  <a:solidFill>
                    <a:schemeClr val="tx1"/>
                  </a:solidFill>
                </a:rPr>
                <a:t>Fissured &amp; Weathered Clays</a:t>
              </a:r>
            </a:p>
          </p:txBody>
        </p:sp>
      </p:grpSp>
      <p:sp>
        <p:nvSpPr>
          <p:cNvPr id="51238" name="Rectangle 38"/>
          <p:cNvSpPr>
            <a:spLocks noChangeArrowheads="1"/>
          </p:cNvSpPr>
          <p:nvPr/>
        </p:nvSpPr>
        <p:spPr bwMode="auto">
          <a:xfrm>
            <a:off x="947077" y="3679141"/>
            <a:ext cx="6773105" cy="49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2800" dirty="0">
                <a:solidFill>
                  <a:schemeClr val="tx1"/>
                </a:solidFill>
                <a:latin typeface="+mn-lt"/>
              </a:rPr>
              <a:t>Typical Permeability Ranges (metres/second)</a:t>
            </a:r>
          </a:p>
        </p:txBody>
      </p:sp>
      <p:sp>
        <p:nvSpPr>
          <p:cNvPr id="51239" name="Rectangle 39"/>
          <p:cNvSpPr>
            <a:spLocks noChangeArrowheads="1"/>
          </p:cNvSpPr>
          <p:nvPr/>
        </p:nvSpPr>
        <p:spPr bwMode="auto">
          <a:xfrm>
            <a:off x="0" y="-24906"/>
            <a:ext cx="9065888" cy="69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38113" tIns="69056" rIns="138113" bIns="69056">
            <a:spAutoFit/>
          </a:bodyPr>
          <a:lstStyle>
            <a:lvl1pPr defTabSz="3657600">
              <a:defRPr sz="2400">
                <a:solidFill>
                  <a:schemeClr val="bg1"/>
                </a:solidFill>
                <a:latin typeface="Arial" panose="020B0604020202020204" pitchFamily="34" charset="0"/>
              </a:defRPr>
            </a:lvl1pPr>
            <a:lvl2pPr marL="742950" indent="-285750" defTabSz="3657600">
              <a:defRPr sz="2400">
                <a:solidFill>
                  <a:schemeClr val="bg1"/>
                </a:solidFill>
                <a:latin typeface="Arial" panose="020B0604020202020204" pitchFamily="34" charset="0"/>
              </a:defRPr>
            </a:lvl2pPr>
            <a:lvl3pPr marL="1143000" indent="-228600" defTabSz="3657600">
              <a:defRPr sz="2400">
                <a:solidFill>
                  <a:schemeClr val="bg1"/>
                </a:solidFill>
                <a:latin typeface="Arial" panose="020B0604020202020204" pitchFamily="34" charset="0"/>
              </a:defRPr>
            </a:lvl3pPr>
            <a:lvl4pPr marL="1600200" indent="-228600" defTabSz="3657600">
              <a:defRPr sz="2400">
                <a:solidFill>
                  <a:schemeClr val="bg1"/>
                </a:solidFill>
                <a:latin typeface="Arial" panose="020B0604020202020204" pitchFamily="34" charset="0"/>
              </a:defRPr>
            </a:lvl4pPr>
            <a:lvl5pPr marL="2057400" indent="-228600" defTabSz="3657600">
              <a:defRPr sz="2400">
                <a:solidFill>
                  <a:schemeClr val="bg1"/>
                </a:solidFill>
                <a:latin typeface="Arial" panose="020B0604020202020204" pitchFamily="34" charset="0"/>
              </a:defRPr>
            </a:lvl5pPr>
            <a:lvl6pPr marL="2514600" indent="-228600" defTabSz="3657600" eaLnBrk="0" fontAlgn="base" hangingPunct="0">
              <a:spcBef>
                <a:spcPct val="0"/>
              </a:spcBef>
              <a:spcAft>
                <a:spcPct val="0"/>
              </a:spcAft>
              <a:defRPr sz="2400">
                <a:solidFill>
                  <a:schemeClr val="bg1"/>
                </a:solidFill>
                <a:latin typeface="Arial" panose="020B0604020202020204" pitchFamily="34" charset="0"/>
              </a:defRPr>
            </a:lvl6pPr>
            <a:lvl7pPr marL="2971800" indent="-228600" defTabSz="3657600" eaLnBrk="0" fontAlgn="base" hangingPunct="0">
              <a:spcBef>
                <a:spcPct val="0"/>
              </a:spcBef>
              <a:spcAft>
                <a:spcPct val="0"/>
              </a:spcAft>
              <a:defRPr sz="2400">
                <a:solidFill>
                  <a:schemeClr val="bg1"/>
                </a:solidFill>
                <a:latin typeface="Arial" panose="020B0604020202020204" pitchFamily="34" charset="0"/>
              </a:defRPr>
            </a:lvl7pPr>
            <a:lvl8pPr marL="3429000" indent="-228600" defTabSz="3657600" eaLnBrk="0" fontAlgn="base" hangingPunct="0">
              <a:spcBef>
                <a:spcPct val="0"/>
              </a:spcBef>
              <a:spcAft>
                <a:spcPct val="0"/>
              </a:spcAft>
              <a:defRPr sz="2400">
                <a:solidFill>
                  <a:schemeClr val="bg1"/>
                </a:solidFill>
                <a:latin typeface="Arial" panose="020B0604020202020204" pitchFamily="34" charset="0"/>
              </a:defRPr>
            </a:lvl8pPr>
            <a:lvl9pPr marL="3886200" indent="-228600" defTabSz="3657600" eaLnBrk="0" fontAlgn="base" hangingPunct="0">
              <a:spcBef>
                <a:spcPct val="0"/>
              </a:spcBef>
              <a:spcAft>
                <a:spcPct val="0"/>
              </a:spcAft>
              <a:defRPr sz="2400">
                <a:solidFill>
                  <a:schemeClr val="bg1"/>
                </a:solidFill>
                <a:latin typeface="Arial" panose="020B0604020202020204" pitchFamily="34" charset="0"/>
              </a:defRPr>
            </a:lvl9pPr>
          </a:lstStyle>
          <a:p>
            <a:pPr algn="ctr"/>
            <a:r>
              <a:rPr lang="en-AU" altLang="en-US" sz="3600" b="1" dirty="0">
                <a:solidFill>
                  <a:schemeClr val="tx1"/>
                </a:solidFill>
                <a:latin typeface="+mj-lt"/>
              </a:rPr>
              <a:t>Typical Permeability Values</a:t>
            </a:r>
          </a:p>
        </p:txBody>
      </p:sp>
      <p:sp>
        <p:nvSpPr>
          <p:cNvPr id="51240" name="Rectangle 40"/>
          <p:cNvSpPr>
            <a:spLocks noChangeArrowheads="1"/>
          </p:cNvSpPr>
          <p:nvPr/>
        </p:nvSpPr>
        <p:spPr bwMode="auto">
          <a:xfrm>
            <a:off x="756251" y="4630285"/>
            <a:ext cx="8297214" cy="179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7866" tIns="33338" rIns="67866" bIns="33338">
            <a:spAutoFit/>
          </a:bodyPr>
          <a:lstStyle>
            <a:lvl1pPr>
              <a:defRPr sz="2400">
                <a:solidFill>
                  <a:schemeClr val="bg1"/>
                </a:solidFill>
                <a:latin typeface="Arial" panose="020B0604020202020204" pitchFamily="34" charset="0"/>
              </a:defRPr>
            </a:lvl1pPr>
            <a:lvl2pPr marL="742950" indent="-285750">
              <a:defRPr sz="2400">
                <a:solidFill>
                  <a:schemeClr val="bg1"/>
                </a:solidFill>
                <a:latin typeface="Arial" panose="020B0604020202020204" pitchFamily="34" charset="0"/>
              </a:defRPr>
            </a:lvl2pPr>
            <a:lvl3pPr marL="1143000" indent="-228600">
              <a:defRPr sz="2400">
                <a:solidFill>
                  <a:schemeClr val="bg1"/>
                </a:solidFill>
                <a:latin typeface="Arial" panose="020B0604020202020204" pitchFamily="34" charset="0"/>
              </a:defRPr>
            </a:lvl3pPr>
            <a:lvl4pPr marL="1600200" indent="-228600">
              <a:defRPr sz="2400">
                <a:solidFill>
                  <a:schemeClr val="bg1"/>
                </a:solidFill>
                <a:latin typeface="Arial" panose="020B0604020202020204" pitchFamily="34" charset="0"/>
              </a:defRPr>
            </a:lvl4pPr>
            <a:lvl5pPr marL="2057400" indent="-228600">
              <a:defRPr sz="2400">
                <a:solidFill>
                  <a:schemeClr val="bg1"/>
                </a:solidFill>
                <a:latin typeface="Arial" panose="020B0604020202020204" pitchFamily="34" charset="0"/>
              </a:defRPr>
            </a:lvl5pPr>
            <a:lvl6pPr marL="2514600" indent="-228600" eaLnBrk="0" fontAlgn="base" hangingPunct="0">
              <a:spcBef>
                <a:spcPct val="0"/>
              </a:spcBef>
              <a:spcAft>
                <a:spcPct val="0"/>
              </a:spcAft>
              <a:defRPr sz="2400">
                <a:solidFill>
                  <a:schemeClr val="bg1"/>
                </a:solidFill>
                <a:latin typeface="Arial" panose="020B0604020202020204" pitchFamily="34" charset="0"/>
              </a:defRPr>
            </a:lvl6pPr>
            <a:lvl7pPr marL="2971800" indent="-228600" eaLnBrk="0" fontAlgn="base" hangingPunct="0">
              <a:spcBef>
                <a:spcPct val="0"/>
              </a:spcBef>
              <a:spcAft>
                <a:spcPct val="0"/>
              </a:spcAft>
              <a:defRPr sz="2400">
                <a:solidFill>
                  <a:schemeClr val="bg1"/>
                </a:solidFill>
                <a:latin typeface="Arial" panose="020B0604020202020204" pitchFamily="34" charset="0"/>
              </a:defRPr>
            </a:lvl7pPr>
            <a:lvl8pPr marL="3429000" indent="-228600" eaLnBrk="0" fontAlgn="base" hangingPunct="0">
              <a:spcBef>
                <a:spcPct val="0"/>
              </a:spcBef>
              <a:spcAft>
                <a:spcPct val="0"/>
              </a:spcAft>
              <a:defRPr sz="2400">
                <a:solidFill>
                  <a:schemeClr val="bg1"/>
                </a:solidFill>
                <a:latin typeface="Arial" panose="020B0604020202020204" pitchFamily="34" charset="0"/>
              </a:defRPr>
            </a:lvl8pPr>
            <a:lvl9pPr marL="3886200" indent="-228600" eaLnBrk="0" fontAlgn="base" hangingPunct="0">
              <a:spcBef>
                <a:spcPct val="0"/>
              </a:spcBef>
              <a:spcAft>
                <a:spcPct val="0"/>
              </a:spcAft>
              <a:defRPr sz="2400">
                <a:solidFill>
                  <a:schemeClr val="bg1"/>
                </a:solidFill>
                <a:latin typeface="Arial" panose="020B0604020202020204" pitchFamily="34" charset="0"/>
              </a:defRPr>
            </a:lvl9pPr>
          </a:lstStyle>
          <a:p>
            <a:r>
              <a:rPr lang="en-AU" altLang="en-US" sz="2800" dirty="0">
                <a:solidFill>
                  <a:schemeClr val="tx1"/>
                </a:solidFill>
                <a:latin typeface="+mn-lt"/>
              </a:rPr>
              <a:t>Soils exhibit a  wide  range of  </a:t>
            </a:r>
            <a:r>
              <a:rPr lang="en-AU" altLang="en-US" sz="2800" dirty="0" err="1">
                <a:solidFill>
                  <a:schemeClr val="tx1"/>
                </a:solidFill>
                <a:latin typeface="+mn-lt"/>
              </a:rPr>
              <a:t>permeabilities</a:t>
            </a:r>
            <a:r>
              <a:rPr lang="en-AU" altLang="en-US" sz="2800" dirty="0">
                <a:solidFill>
                  <a:schemeClr val="tx1"/>
                </a:solidFill>
                <a:latin typeface="+mn-lt"/>
              </a:rPr>
              <a:t> and while particle size may vary by about 3-4 orders of  magnitude  permeability  may vary by about 10 orders of magnitude.</a:t>
            </a:r>
          </a:p>
        </p:txBody>
      </p:sp>
    </p:spTree>
    <p:extLst>
      <p:ext uri="{BB962C8B-B14F-4D97-AF65-F5344CB8AC3E}">
        <p14:creationId xmlns:p14="http://schemas.microsoft.com/office/powerpoint/2010/main" val="16247387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545" y="-16210"/>
            <a:ext cx="8162775" cy="585558"/>
          </a:xfrm>
        </p:spPr>
        <p:txBody>
          <a:bodyPr>
            <a:noAutofit/>
          </a:bodyPr>
          <a:lstStyle/>
          <a:p>
            <a:r>
              <a:rPr lang="en-GB" sz="4000" b="1" dirty="0"/>
              <a:t>Objectives </a:t>
            </a:r>
          </a:p>
        </p:txBody>
      </p:sp>
      <p:sp>
        <p:nvSpPr>
          <p:cNvPr id="3" name="Rectangle 2"/>
          <p:cNvSpPr/>
          <p:nvPr/>
        </p:nvSpPr>
        <p:spPr>
          <a:xfrm>
            <a:off x="1044054" y="967091"/>
            <a:ext cx="8099947" cy="5078313"/>
          </a:xfrm>
          <a:prstGeom prst="rect">
            <a:avLst/>
          </a:prstGeom>
        </p:spPr>
        <p:txBody>
          <a:bodyPr wrap="square">
            <a:spAutoFit/>
          </a:bodyPr>
          <a:lstStyle/>
          <a:p>
            <a:pPr marL="214313" lvl="1"/>
            <a:r>
              <a:rPr lang="en-US" altLang="en-US" sz="3600" dirty="0"/>
              <a:t>At the end of the lecture, students should understand:</a:t>
            </a:r>
          </a:p>
          <a:p>
            <a:pPr marL="428625" lvl="1" indent="-214313">
              <a:buFont typeface="Arial" panose="020B0604020202020204" pitchFamily="34" charset="0"/>
              <a:buChar char="•"/>
            </a:pPr>
            <a:r>
              <a:rPr lang="en-US" sz="3600" dirty="0"/>
              <a:t>the </a:t>
            </a:r>
            <a:r>
              <a:rPr lang="en-US" sz="3600" dirty="0" err="1"/>
              <a:t>Bernouli</a:t>
            </a:r>
            <a:r>
              <a:rPr lang="en-US" sz="3600" dirty="0"/>
              <a:t> equation as it applies to flow through soils</a:t>
            </a:r>
          </a:p>
          <a:p>
            <a:pPr marL="428625" lvl="1" indent="-214313">
              <a:buFont typeface="Arial" panose="020B0604020202020204" pitchFamily="34" charset="0"/>
              <a:buChar char="•"/>
            </a:pPr>
            <a:r>
              <a:rPr lang="en-US" sz="3600" dirty="0"/>
              <a:t>the definition of hydraulic gradient</a:t>
            </a:r>
          </a:p>
          <a:p>
            <a:pPr marL="428625" lvl="1" indent="-214313">
              <a:buFont typeface="Arial" panose="020B0604020202020204" pitchFamily="34" charset="0"/>
              <a:buChar char="•"/>
            </a:pPr>
            <a:r>
              <a:rPr lang="en-US" sz="3600" dirty="0"/>
              <a:t>understand permeability/hydraulic conductivity</a:t>
            </a:r>
          </a:p>
          <a:p>
            <a:pPr marL="428625" lvl="1" indent="-214313">
              <a:buFont typeface="Arial" panose="020B0604020202020204" pitchFamily="34" charset="0"/>
              <a:buChar char="•"/>
            </a:pPr>
            <a:r>
              <a:rPr lang="en-US" sz="3600" dirty="0"/>
              <a:t>how to determine hydraulic conductivity in the lab and on the field</a:t>
            </a:r>
          </a:p>
        </p:txBody>
      </p:sp>
    </p:spTree>
    <p:extLst>
      <p:ext uri="{BB962C8B-B14F-4D97-AF65-F5344CB8AC3E}">
        <p14:creationId xmlns:p14="http://schemas.microsoft.com/office/powerpoint/2010/main" val="88449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557213" indent="-214313">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cs typeface="Arial" panose="020B0604020202020204" pitchFamily="34" charset="0"/>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cs typeface="Arial" panose="020B0604020202020204" pitchFamily="34" charset="0"/>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EBB47116-FAAE-4016-81BA-5222E31F9177}" type="slidenum">
              <a:rPr lang="ar-SA" altLang="en-US" sz="1050"/>
              <a:pPr>
                <a:spcBef>
                  <a:spcPct val="0"/>
                </a:spcBef>
                <a:buClrTx/>
                <a:buSzTx/>
                <a:buFontTx/>
                <a:buNone/>
              </a:pPr>
              <a:t>30</a:t>
            </a:fld>
            <a:endParaRPr lang="en-US" altLang="en-US" sz="1050"/>
          </a:p>
        </p:txBody>
      </p:sp>
      <p:sp>
        <p:nvSpPr>
          <p:cNvPr id="5" name="Rectangle 4"/>
          <p:cNvSpPr/>
          <p:nvPr/>
        </p:nvSpPr>
        <p:spPr>
          <a:xfrm>
            <a:off x="1101502" y="1034321"/>
            <a:ext cx="7816139" cy="3539430"/>
          </a:xfrm>
          <a:prstGeom prst="rect">
            <a:avLst/>
          </a:prstGeom>
        </p:spPr>
        <p:txBody>
          <a:bodyPr wrap="square">
            <a:spAutoFit/>
          </a:bodyPr>
          <a:lstStyle/>
          <a:p>
            <a:pPr marL="176213" indent="-176213">
              <a:buFont typeface="Arial" pitchFamily="34" charset="0"/>
              <a:buChar char="•"/>
              <a:defRPr/>
            </a:pPr>
            <a:r>
              <a:rPr lang="en-US" sz="2800" dirty="0">
                <a:cs typeface="Times New Roman" pitchFamily="18" charset="0"/>
              </a:rPr>
              <a:t>Hydraulic conductivity of soils depends on several factors:</a:t>
            </a:r>
          </a:p>
          <a:p>
            <a:pPr marL="862013" lvl="2" indent="-176213">
              <a:buFont typeface="Arial" pitchFamily="34" charset="0"/>
              <a:buChar char="•"/>
              <a:defRPr/>
            </a:pPr>
            <a:r>
              <a:rPr lang="en-US" sz="2800" dirty="0">
                <a:cs typeface="Times New Roman" pitchFamily="18" charset="0"/>
              </a:rPr>
              <a:t> Fluid viscosity (</a:t>
            </a:r>
            <a:r>
              <a:rPr lang="en-US" sz="2800" i="1" dirty="0">
                <a:cs typeface="Times New Roman" pitchFamily="18" charset="0"/>
              </a:rPr>
              <a:t>h</a:t>
            </a:r>
            <a:r>
              <a:rPr lang="en-US" sz="2800" dirty="0">
                <a:cs typeface="Times New Roman" pitchFamily="18" charset="0"/>
              </a:rPr>
              <a:t>): </a:t>
            </a:r>
            <a:r>
              <a:rPr lang="en-US" sz="2800" dirty="0">
                <a:solidFill>
                  <a:schemeClr val="tx2"/>
                </a:solidFill>
                <a:cs typeface="Times New Roman" pitchFamily="18" charset="0"/>
              </a:rPr>
              <a:t>as the viscosity increases, the hydraulic conductivity decreases </a:t>
            </a:r>
            <a:endParaRPr lang="en-US" sz="2800" dirty="0">
              <a:cs typeface="Times New Roman" pitchFamily="18" charset="0"/>
            </a:endParaRPr>
          </a:p>
          <a:p>
            <a:pPr marL="862013" lvl="2" indent="-176213">
              <a:buFont typeface="Arial" pitchFamily="34" charset="0"/>
              <a:buChar char="•"/>
              <a:defRPr/>
            </a:pPr>
            <a:r>
              <a:rPr lang="en-US" sz="2800" dirty="0">
                <a:cs typeface="Times New Roman" pitchFamily="18" charset="0"/>
              </a:rPr>
              <a:t>Pore size distribution</a:t>
            </a:r>
          </a:p>
          <a:p>
            <a:pPr marL="862013" lvl="2" indent="-176213">
              <a:buFont typeface="Arial" pitchFamily="34" charset="0"/>
              <a:buChar char="•"/>
              <a:defRPr/>
            </a:pPr>
            <a:r>
              <a:rPr lang="en-US" sz="2800" dirty="0">
                <a:cs typeface="Times New Roman" pitchFamily="18" charset="0"/>
              </a:rPr>
              <a:t>Temperature</a:t>
            </a:r>
          </a:p>
          <a:p>
            <a:pPr marL="862013" lvl="2" indent="-176213">
              <a:buFont typeface="Arial" pitchFamily="34" charset="0"/>
              <a:buChar char="•"/>
              <a:defRPr/>
            </a:pPr>
            <a:r>
              <a:rPr lang="en-US" sz="2800" dirty="0">
                <a:cs typeface="Times New Roman" pitchFamily="18" charset="0"/>
              </a:rPr>
              <a:t>Grain size distribution </a:t>
            </a:r>
          </a:p>
          <a:p>
            <a:pPr marL="862013" lvl="2" indent="-176213">
              <a:buFont typeface="Arial" pitchFamily="34" charset="0"/>
              <a:buChar char="•"/>
              <a:defRPr/>
            </a:pPr>
            <a:r>
              <a:rPr lang="en-US" sz="2800" dirty="0">
                <a:cs typeface="Times New Roman" pitchFamily="18" charset="0"/>
              </a:rPr>
              <a:t>Degree of soil saturation</a:t>
            </a:r>
            <a:r>
              <a:rPr lang="en-US" sz="2800" i="1" dirty="0">
                <a:cs typeface="Times New Roman" pitchFamily="18" charset="0"/>
              </a:rPr>
              <a:t> </a:t>
            </a:r>
            <a:endParaRPr lang="en-US" sz="2800" dirty="0">
              <a:cs typeface="Times New Roman" pitchFamily="18" charset="0"/>
            </a:endParaRPr>
          </a:p>
        </p:txBody>
      </p:sp>
      <p:sp>
        <p:nvSpPr>
          <p:cNvPr id="37892" name="Rectangle 5"/>
          <p:cNvSpPr>
            <a:spLocks noChangeArrowheads="1"/>
          </p:cNvSpPr>
          <p:nvPr/>
        </p:nvSpPr>
        <p:spPr bwMode="auto">
          <a:xfrm>
            <a:off x="1235868" y="130671"/>
            <a:ext cx="6858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lgn="ctr" eaLnBrk="1" hangingPunct="1">
              <a:spcBef>
                <a:spcPct val="0"/>
              </a:spcBef>
              <a:buClrTx/>
              <a:buSzTx/>
              <a:buFontTx/>
              <a:buNone/>
            </a:pPr>
            <a:r>
              <a:rPr lang="en-US" altLang="en-US" sz="4000" b="1" dirty="0">
                <a:latin typeface="+mj-lt"/>
              </a:rPr>
              <a:t>Hydraulic Conductivity</a:t>
            </a:r>
          </a:p>
        </p:txBody>
      </p:sp>
      <p:pic>
        <p:nvPicPr>
          <p:cNvPr id="378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078" y="5674039"/>
            <a:ext cx="3275579" cy="111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7894" name="Rectangle 6"/>
          <p:cNvSpPr>
            <a:spLocks noChangeArrowheads="1"/>
          </p:cNvSpPr>
          <p:nvPr/>
        </p:nvSpPr>
        <p:spPr bwMode="auto">
          <a:xfrm>
            <a:off x="359764" y="4769515"/>
            <a:ext cx="894912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2800" dirty="0">
                <a:latin typeface="+mn-lt"/>
                <a:cs typeface="Times New Roman" panose="02020603050405020304" pitchFamily="18" charset="0"/>
              </a:rPr>
              <a:t>It is conventional to express the value of </a:t>
            </a:r>
            <a:r>
              <a:rPr lang="en-US" altLang="en-US" sz="2800" i="1" dirty="0">
                <a:latin typeface="+mn-lt"/>
                <a:cs typeface="Times New Roman" panose="02020603050405020304" pitchFamily="18" charset="0"/>
              </a:rPr>
              <a:t>k</a:t>
            </a:r>
            <a:r>
              <a:rPr lang="en-US" altLang="en-US" sz="2800" dirty="0">
                <a:latin typeface="+mn-lt"/>
                <a:cs typeface="Times New Roman" panose="02020603050405020304" pitchFamily="18" charset="0"/>
              </a:rPr>
              <a:t> at a temperature of 20</a:t>
            </a:r>
            <a:r>
              <a:rPr lang="en-US" altLang="en-US" sz="2800" baseline="30000" dirty="0">
                <a:latin typeface="+mn-lt"/>
                <a:cs typeface="Times New Roman" panose="02020603050405020304" pitchFamily="18" charset="0"/>
              </a:rPr>
              <a:t>o</a:t>
            </a:r>
            <a:r>
              <a:rPr lang="en-US" altLang="en-US" sz="2800" dirty="0">
                <a:latin typeface="+mn-lt"/>
                <a:cs typeface="Times New Roman" panose="02020603050405020304" pitchFamily="18" charset="0"/>
              </a:rPr>
              <a:t>C.</a:t>
            </a:r>
          </a:p>
        </p:txBody>
      </p:sp>
      <p:sp>
        <p:nvSpPr>
          <p:cNvPr id="37895" name="Freeform 9"/>
          <p:cNvSpPr>
            <a:spLocks/>
          </p:cNvSpPr>
          <p:nvPr/>
        </p:nvSpPr>
        <p:spPr bwMode="auto">
          <a:xfrm rot="10800000">
            <a:off x="1101503" y="2302692"/>
            <a:ext cx="725090" cy="962025"/>
          </a:xfrm>
          <a:custGeom>
            <a:avLst/>
            <a:gdLst>
              <a:gd name="T0" fmla="*/ 0 w 418070"/>
              <a:gd name="T1" fmla="*/ 2079095 h 815546"/>
              <a:gd name="T2" fmla="*/ 3042571 w 418070"/>
              <a:gd name="T3" fmla="*/ 1764083 h 815546"/>
              <a:gd name="T4" fmla="*/ 4563867 w 418070"/>
              <a:gd name="T5" fmla="*/ 1071048 h 815546"/>
              <a:gd name="T6" fmla="*/ 3734071 w 418070"/>
              <a:gd name="T7" fmla="*/ 378016 h 815546"/>
              <a:gd name="T8" fmla="*/ 276591 w 418070"/>
              <a:gd name="T9" fmla="*/ 0 h 8155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8070" h="815546">
                <a:moveTo>
                  <a:pt x="0" y="815546"/>
                </a:moveTo>
                <a:cubicBezTo>
                  <a:pt x="101943" y="786714"/>
                  <a:pt x="203886" y="757882"/>
                  <a:pt x="271848" y="691979"/>
                </a:cubicBezTo>
                <a:cubicBezTo>
                  <a:pt x="339810" y="626076"/>
                  <a:pt x="397476" y="510746"/>
                  <a:pt x="407773" y="420130"/>
                </a:cubicBezTo>
                <a:cubicBezTo>
                  <a:pt x="418070" y="329514"/>
                  <a:pt x="397475" y="218303"/>
                  <a:pt x="333632" y="148281"/>
                </a:cubicBezTo>
                <a:cubicBezTo>
                  <a:pt x="269789" y="78259"/>
                  <a:pt x="72081" y="16476"/>
                  <a:pt x="24713" y="0"/>
                </a:cubicBezTo>
              </a:path>
            </a:pathLst>
          </a:custGeom>
          <a:noFill/>
          <a:ln w="38100" cap="flat" cmpd="sng" algn="ctr">
            <a:solidFill>
              <a:srgbClr val="FF0000"/>
            </a:solidFill>
            <a:prstDash val="solid"/>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a:lstStyle/>
          <a:p>
            <a:endParaRPr lang="en-GB" sz="1350"/>
          </a:p>
        </p:txBody>
      </p:sp>
    </p:spTree>
    <p:extLst>
      <p:ext uri="{BB962C8B-B14F-4D97-AF65-F5344CB8AC3E}">
        <p14:creationId xmlns:p14="http://schemas.microsoft.com/office/powerpoint/2010/main" val="1903548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0" y="41224"/>
            <a:ext cx="9144000" cy="685800"/>
          </a:xfrm>
        </p:spPr>
        <p:txBody>
          <a:bodyPr>
            <a:noAutofit/>
          </a:bodyPr>
          <a:lstStyle/>
          <a:p>
            <a:r>
              <a:rPr lang="en-US" altLang="en-US" sz="3600" b="1" dirty="0"/>
              <a:t>Hydraulic conductivity of some soils</a:t>
            </a:r>
          </a:p>
        </p:txBody>
      </p:sp>
      <p:sp>
        <p:nvSpPr>
          <p:cNvPr id="4" name="Slide Number Placeholder 3"/>
          <p:cNvSpPr>
            <a:spLocks noGrp="1"/>
          </p:cNvSpPr>
          <p:nvPr>
            <p:ph type="sldNum" sz="quarter" idx="11"/>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41D420A2-7E7E-4BAC-A0C7-4E450CFDE885}" type="slidenum">
              <a:rPr lang="en-AU" altLang="en-US" sz="1050">
                <a:latin typeface="Arial" panose="020B0604020202020204" pitchFamily="34" charset="0"/>
              </a:rPr>
              <a:pPr eaLnBrk="1" hangingPunct="1"/>
              <a:t>31</a:t>
            </a:fld>
            <a:endParaRPr lang="en-AU" altLang="en-US" sz="1050">
              <a:latin typeface="Arial" panose="020B0604020202020204" pitchFamily="34" charset="0"/>
            </a:endParaRPr>
          </a:p>
        </p:txBody>
      </p:sp>
      <p:pic>
        <p:nvPicPr>
          <p:cNvPr id="2867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391" y="914400"/>
            <a:ext cx="8705497" cy="261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91" y="3479426"/>
            <a:ext cx="8705498" cy="299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2187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557213" indent="-214313">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cs typeface="Arial" panose="020B0604020202020204" pitchFamily="34" charset="0"/>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cs typeface="Arial" panose="020B0604020202020204" pitchFamily="34" charset="0"/>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D5832487-3537-4894-A784-F4EE3CBF8A39}" type="slidenum">
              <a:rPr lang="ar-SA" altLang="en-US" sz="1050"/>
              <a:pPr>
                <a:spcBef>
                  <a:spcPct val="0"/>
                </a:spcBef>
                <a:buClrTx/>
                <a:buSzTx/>
                <a:buFontTx/>
                <a:buNone/>
              </a:pPr>
              <a:t>32</a:t>
            </a:fld>
            <a:endParaRPr lang="en-US" altLang="en-US" sz="1050"/>
          </a:p>
        </p:txBody>
      </p:sp>
      <p:sp>
        <p:nvSpPr>
          <p:cNvPr id="36867" name="Rectangle 2"/>
          <p:cNvSpPr>
            <a:spLocks noGrp="1" noChangeArrowheads="1"/>
          </p:cNvSpPr>
          <p:nvPr>
            <p:ph type="title"/>
          </p:nvPr>
        </p:nvSpPr>
        <p:spPr>
          <a:xfrm>
            <a:off x="1744230" y="177211"/>
            <a:ext cx="5844778" cy="454140"/>
          </a:xfrm>
        </p:spPr>
        <p:txBody>
          <a:bodyPr>
            <a:noAutofit/>
          </a:bodyPr>
          <a:lstStyle/>
          <a:p>
            <a:pPr algn="ctr" eaLnBrk="1" hangingPunct="1">
              <a:defRPr/>
            </a:pPr>
            <a:r>
              <a:rPr lang="en-US" sz="3600" b="1" dirty="0">
                <a:latin typeface="+mn-lt"/>
              </a:rPr>
              <a:t>Hydraulic Conductivity, </a:t>
            </a:r>
            <a:r>
              <a:rPr lang="en-US" sz="3600" b="1" i="1" dirty="0">
                <a:latin typeface="+mn-lt"/>
                <a:cs typeface="Times New Roman" pitchFamily="18" charset="0"/>
              </a:rPr>
              <a:t>k</a:t>
            </a:r>
          </a:p>
        </p:txBody>
      </p:sp>
      <p:pic>
        <p:nvPicPr>
          <p:cNvPr id="38917" name="Picture 6" descr="pic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6" y="841848"/>
            <a:ext cx="9137944" cy="552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657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0" y="0"/>
            <a:ext cx="9278911" cy="749508"/>
          </a:xfrm>
        </p:spPr>
        <p:txBody>
          <a:bodyPr>
            <a:noAutofit/>
          </a:bodyPr>
          <a:lstStyle/>
          <a:p>
            <a:pPr algn="l"/>
            <a:r>
              <a:rPr lang="en-US" altLang="en-US" sz="3600" b="1" dirty="0"/>
              <a:t>Field Determination of Hydraulic Conductivity</a:t>
            </a:r>
          </a:p>
        </p:txBody>
      </p:sp>
      <p:sp>
        <p:nvSpPr>
          <p:cNvPr id="4" name="Slide Number Placeholder 3"/>
          <p:cNvSpPr>
            <a:spLocks noGrp="1"/>
          </p:cNvSpPr>
          <p:nvPr>
            <p:ph type="sldNum" sz="quarter" idx="11"/>
          </p:nvPr>
        </p:nvSpPr>
        <p:spPr>
          <a:xfrm>
            <a:off x="8739964" y="5705697"/>
            <a:ext cx="404036" cy="295054"/>
          </a:xfrm>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4C113CD3-19B7-4784-92F2-ADCAEDD7D1DA}" type="slidenum">
              <a:rPr lang="en-AU" altLang="en-US" sz="1050">
                <a:latin typeface="Arial" panose="020B0604020202020204" pitchFamily="34" charset="0"/>
              </a:rPr>
              <a:pPr eaLnBrk="1" hangingPunct="1"/>
              <a:t>33</a:t>
            </a:fld>
            <a:endParaRPr lang="en-AU" altLang="en-US" sz="1050" dirty="0">
              <a:latin typeface="Arial" panose="020B0604020202020204" pitchFamily="34" charset="0"/>
            </a:endParaRPr>
          </a:p>
        </p:txBody>
      </p:sp>
      <p:sp>
        <p:nvSpPr>
          <p:cNvPr id="2" name="Rectangle 1"/>
          <p:cNvSpPr/>
          <p:nvPr/>
        </p:nvSpPr>
        <p:spPr>
          <a:xfrm>
            <a:off x="221105" y="1078296"/>
            <a:ext cx="9057806" cy="4914166"/>
          </a:xfrm>
          <a:prstGeom prst="rect">
            <a:avLst/>
          </a:prstGeom>
        </p:spPr>
        <p:txBody>
          <a:bodyPr wrap="square">
            <a:spAutoFit/>
          </a:bodyPr>
          <a:lstStyle/>
          <a:p>
            <a:pPr>
              <a:spcBef>
                <a:spcPts val="450"/>
              </a:spcBef>
              <a:spcAft>
                <a:spcPts val="450"/>
              </a:spcAft>
              <a:defRPr/>
            </a:pPr>
            <a:r>
              <a:rPr lang="en-US" sz="2800" dirty="0">
                <a:cs typeface="Times New Roman" pitchFamily="18" charset="0"/>
              </a:rPr>
              <a:t>Steps</a:t>
            </a:r>
          </a:p>
          <a:p>
            <a:pPr marL="342900" indent="-342900">
              <a:spcBef>
                <a:spcPts val="450"/>
              </a:spcBef>
              <a:spcAft>
                <a:spcPts val="450"/>
              </a:spcAft>
              <a:buFont typeface="Arial" panose="020B0604020202020204" pitchFamily="34" charset="0"/>
              <a:buChar char="•"/>
              <a:defRPr/>
            </a:pPr>
            <a:r>
              <a:rPr lang="en-US" sz="2800" dirty="0">
                <a:cs typeface="Times New Roman" pitchFamily="18" charset="0"/>
              </a:rPr>
              <a:t> Water is pumped out at a constant rate from a test well that has a perforated casing. </a:t>
            </a:r>
          </a:p>
          <a:p>
            <a:pPr marL="342900" indent="-342900">
              <a:spcBef>
                <a:spcPts val="450"/>
              </a:spcBef>
              <a:spcAft>
                <a:spcPts val="450"/>
              </a:spcAft>
              <a:buFont typeface="Arial" panose="020B0604020202020204" pitchFamily="34" charset="0"/>
              <a:buChar char="•"/>
              <a:defRPr/>
            </a:pPr>
            <a:r>
              <a:rPr lang="en-US" sz="2800" dirty="0">
                <a:cs typeface="Times New Roman" pitchFamily="18" charset="0"/>
              </a:rPr>
              <a:t>several observation wells at various radial distances are made around the test well. </a:t>
            </a:r>
          </a:p>
          <a:p>
            <a:pPr marL="342900" indent="-342900">
              <a:spcBef>
                <a:spcPts val="450"/>
              </a:spcBef>
              <a:spcAft>
                <a:spcPts val="450"/>
              </a:spcAft>
              <a:buFont typeface="Arial" panose="020B0604020202020204" pitchFamily="34" charset="0"/>
              <a:buChar char="•"/>
              <a:defRPr/>
            </a:pPr>
            <a:r>
              <a:rPr lang="en-US" sz="2800" dirty="0">
                <a:cs typeface="Times New Roman" pitchFamily="18" charset="0"/>
              </a:rPr>
              <a:t>Continuous observations of the water level in the test well and in the observation wells are made after the start of pumping, until a steady state is reached. </a:t>
            </a:r>
          </a:p>
          <a:p>
            <a:pPr marL="342900" indent="-342900">
              <a:spcBef>
                <a:spcPts val="450"/>
              </a:spcBef>
              <a:spcAft>
                <a:spcPts val="450"/>
              </a:spcAft>
              <a:buFont typeface="Arial" panose="020B0604020202020204" pitchFamily="34" charset="0"/>
              <a:buChar char="•"/>
              <a:defRPr/>
            </a:pPr>
            <a:r>
              <a:rPr lang="en-US" sz="2800" dirty="0">
                <a:cs typeface="Times New Roman" pitchFamily="18" charset="0"/>
              </a:rPr>
              <a:t>The steady state is established when the water level in the test and observation wells becomes constant.</a:t>
            </a:r>
          </a:p>
        </p:txBody>
      </p:sp>
    </p:spTree>
    <p:extLst>
      <p:ext uri="{BB962C8B-B14F-4D97-AF65-F5344CB8AC3E}">
        <p14:creationId xmlns:p14="http://schemas.microsoft.com/office/powerpoint/2010/main" val="499391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87682"/>
            <a:ext cx="7514035" cy="676406"/>
          </a:xfrm>
        </p:spPr>
        <p:txBody>
          <a:bodyPr>
            <a:normAutofit/>
          </a:bodyPr>
          <a:lstStyle/>
          <a:p>
            <a:r>
              <a:rPr lang="en-US" sz="3600" b="1" dirty="0"/>
              <a:t>Transmissivity</a:t>
            </a:r>
            <a:endParaRPr lang="en-GB"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EA5A25-E284-485D-8A36-D84B74A96445}"/>
                  </a:ext>
                </a:extLst>
              </p:cNvPr>
              <p:cNvSpPr txBox="1"/>
              <p:nvPr/>
            </p:nvSpPr>
            <p:spPr>
              <a:xfrm>
                <a:off x="789139" y="764085"/>
                <a:ext cx="8064000" cy="5207836"/>
              </a:xfrm>
              <a:prstGeom prst="rect">
                <a:avLst/>
              </a:prstGeom>
              <a:noFill/>
            </p:spPr>
            <p:txBody>
              <a:bodyPr wrap="square" rtlCol="0">
                <a:spAutoFit/>
              </a:bodyPr>
              <a:lstStyle/>
              <a:p>
                <a:pPr marL="285750" indent="-285750">
                  <a:buFont typeface="Arial" panose="020B0604020202020204" pitchFamily="34" charset="0"/>
                  <a:buChar char="•"/>
                </a:pPr>
                <a:r>
                  <a:rPr lang="en-US" sz="2800" dirty="0"/>
                  <a:t>It is measured as the rate at which groundwater is transmitted through a unit width of an aquifer under a unit hydraulic gradient.</a:t>
                </a:r>
              </a:p>
              <a:p>
                <a:pPr marL="285750" indent="-285750">
                  <a:buFont typeface="Arial" panose="020B0604020202020204" pitchFamily="34" charset="0"/>
                  <a:buChar char="•"/>
                </a:pPr>
                <a:r>
                  <a:rPr lang="en-US" sz="2800" dirty="0"/>
                  <a:t> It is expressed as the product of hydraulic conductivity and the thickness of the aquifer:</a:t>
                </a:r>
              </a:p>
              <a:p>
                <a:pPr algn="ctr"/>
                <a14:m>
                  <m:oMathPara xmlns:m="http://schemas.openxmlformats.org/officeDocument/2006/math">
                    <m:oMathParaPr>
                      <m:jc m:val="centerGroup"/>
                    </m:oMathParaPr>
                    <m:oMath xmlns:m="http://schemas.openxmlformats.org/officeDocument/2006/math">
                      <m:r>
                        <a:rPr lang="en-GB" sz="2800" i="1" smtClean="0">
                          <a:effectLst/>
                          <a:latin typeface="Cambria Math" panose="02040503050406030204" pitchFamily="18" charset="0"/>
                          <a:ea typeface="Calibri" panose="020F0502020204030204" pitchFamily="34" charset="0"/>
                          <a:cs typeface="Times New Roman" panose="02020603050405020304" pitchFamily="18" charset="0"/>
                        </a:rPr>
                        <m:t>𝑘</m:t>
                      </m:r>
                      <m:r>
                        <a:rPr lang="en-GB" sz="2800" i="1"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en-GB" sz="2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GB" sz="2800" i="1">
                              <a:effectLst/>
                              <a:latin typeface="Cambria Math" panose="02040503050406030204" pitchFamily="18" charset="0"/>
                              <a:ea typeface="Calibri" panose="020F0502020204030204" pitchFamily="34" charset="0"/>
                              <a:cs typeface="Times New Roman" panose="02020603050405020304" pitchFamily="18" charset="0"/>
                            </a:rPr>
                            <m:t>𝑇</m:t>
                          </m:r>
                        </m:num>
                        <m:den>
                          <m:r>
                            <a:rPr lang="en-GB" sz="2800" i="1">
                              <a:effectLst/>
                              <a:latin typeface="Cambria Math" panose="02040503050406030204" pitchFamily="18" charset="0"/>
                              <a:ea typeface="Calibri" panose="020F0502020204030204" pitchFamily="34" charset="0"/>
                              <a:cs typeface="Times New Roman" panose="02020603050405020304" pitchFamily="18" charset="0"/>
                            </a:rPr>
                            <m:t>𝑏</m:t>
                          </m:r>
                        </m:den>
                      </m:f>
                    </m:oMath>
                  </m:oMathPara>
                </a14:m>
                <a:endParaRPr lang="en-GB" sz="2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2800" dirty="0">
                    <a:effectLst/>
                    <a:ea typeface="Calibri" panose="020F0502020204030204" pitchFamily="34" charset="0"/>
                    <a:cs typeface="Times New Roman" panose="02020603050405020304" pitchFamily="18" charset="0"/>
                  </a:rPr>
                  <a:t>Where</a:t>
                </a:r>
              </a:p>
              <a:p>
                <a:pPr lvl="2"/>
                <a:r>
                  <a:rPr lang="en-GB" sz="2800" dirty="0">
                    <a:ea typeface="Calibri" panose="020F0502020204030204" pitchFamily="34" charset="0"/>
                    <a:cs typeface="Times New Roman" panose="02020603050405020304" pitchFamily="18" charset="0"/>
                  </a:rPr>
                  <a:t>T = transmissivity,</a:t>
                </a:r>
                <a14:m>
                  <m:oMath xmlns:m="http://schemas.openxmlformats.org/officeDocument/2006/math">
                    <m:sSup>
                      <m:sSupPr>
                        <m:ctrlPr>
                          <a:rPr lang="en-GB" sz="2800" i="1">
                            <a:latin typeface="Cambria Math" panose="02040503050406030204" pitchFamily="18" charset="0"/>
                          </a:rPr>
                        </m:ctrlPr>
                      </m:sSupPr>
                      <m:e>
                        <m:r>
                          <a:rPr lang="en-US" sz="2800" b="0" i="1" smtClean="0">
                            <a:latin typeface="Cambria Math" panose="02040503050406030204" pitchFamily="18" charset="0"/>
                          </a:rPr>
                          <m:t> </m:t>
                        </m:r>
                        <m:r>
                          <a:rPr lang="en-GB" sz="2800" i="1">
                            <a:latin typeface="Cambria Math" panose="02040503050406030204" pitchFamily="18" charset="0"/>
                          </a:rPr>
                          <m:t>𝑚</m:t>
                        </m:r>
                      </m:e>
                      <m:sup>
                        <m:r>
                          <a:rPr lang="en-GB" sz="2800" i="1">
                            <a:latin typeface="Cambria Math" panose="02040503050406030204" pitchFamily="18" charset="0"/>
                          </a:rPr>
                          <m:t>3</m:t>
                        </m:r>
                      </m:sup>
                    </m:sSup>
                    <m:r>
                      <a:rPr lang="en-GB" sz="2800" i="1">
                        <a:latin typeface="Cambria Math" panose="02040503050406030204" pitchFamily="18" charset="0"/>
                      </a:rPr>
                      <m:t>/</m:t>
                    </m:r>
                    <m:func>
                      <m:funcPr>
                        <m:ctrlPr>
                          <a:rPr lang="en-GB" sz="2800" i="1">
                            <a:latin typeface="Cambria Math" panose="02040503050406030204" pitchFamily="18" charset="0"/>
                          </a:rPr>
                        </m:ctrlPr>
                      </m:funcPr>
                      <m:fName>
                        <m:r>
                          <m:rPr>
                            <m:sty m:val="p"/>
                          </m:rPr>
                          <a:rPr lang="en-GB" sz="2800">
                            <a:latin typeface="Cambria Math" panose="02040503050406030204" pitchFamily="18" charset="0"/>
                          </a:rPr>
                          <m:t>sec</m:t>
                        </m:r>
                      </m:fName>
                      <m:e>
                        <m:r>
                          <a:rPr lang="en-GB" sz="2800" i="1">
                            <a:latin typeface="Cambria Math" panose="02040503050406030204" pitchFamily="18" charset="0"/>
                          </a:rPr>
                          <m:t> . </m:t>
                        </m:r>
                        <m:r>
                          <a:rPr lang="en-GB" sz="2800" i="1">
                            <a:latin typeface="Cambria Math" panose="02040503050406030204" pitchFamily="18" charset="0"/>
                          </a:rPr>
                          <m:t>𝑚</m:t>
                        </m:r>
                      </m:e>
                    </m:func>
                  </m:oMath>
                </a14:m>
                <a:r>
                  <a:rPr lang="en-GB" sz="2800" dirty="0">
                    <a:ea typeface="Calibri" panose="020F0502020204030204" pitchFamily="34" charset="0"/>
                    <a:cs typeface="Times New Roman" panose="02020603050405020304" pitchFamily="18" charset="0"/>
                  </a:rPr>
                  <a:t> or</a:t>
                </a:r>
                <a14:m>
                  <m:oMath xmlns:m="http://schemas.openxmlformats.org/officeDocument/2006/math">
                    <m:sSup>
                      <m:sSupPr>
                        <m:ctrlPr>
                          <a:rPr lang="en-GB" sz="2800" i="1">
                            <a:latin typeface="Cambria Math" panose="02040503050406030204" pitchFamily="18" charset="0"/>
                          </a:rPr>
                        </m:ctrlPr>
                      </m:sSupPr>
                      <m:e>
                        <m:r>
                          <a:rPr lang="en-US" sz="2800" b="0" i="1" smtClean="0">
                            <a:latin typeface="Cambria Math" panose="02040503050406030204" pitchFamily="18" charset="0"/>
                          </a:rPr>
                          <m:t> </m:t>
                        </m:r>
                        <m:r>
                          <a:rPr lang="en-GB" sz="2800" i="1">
                            <a:latin typeface="Cambria Math" panose="02040503050406030204" pitchFamily="18" charset="0"/>
                          </a:rPr>
                          <m:t>𝑓𝑡</m:t>
                        </m:r>
                      </m:e>
                      <m:sup>
                        <m:r>
                          <a:rPr lang="en-GB" sz="2800" i="1">
                            <a:latin typeface="Cambria Math" panose="02040503050406030204" pitchFamily="18" charset="0"/>
                          </a:rPr>
                          <m:t>3</m:t>
                        </m:r>
                      </m:sup>
                    </m:sSup>
                    <m:r>
                      <a:rPr lang="en-GB" sz="2800" i="1">
                        <a:latin typeface="Cambria Math" panose="02040503050406030204" pitchFamily="18" charset="0"/>
                      </a:rPr>
                      <m:t>/</m:t>
                    </m:r>
                    <m:func>
                      <m:funcPr>
                        <m:ctrlPr>
                          <a:rPr lang="en-GB" sz="2800" i="1">
                            <a:latin typeface="Cambria Math" panose="02040503050406030204" pitchFamily="18" charset="0"/>
                          </a:rPr>
                        </m:ctrlPr>
                      </m:funcPr>
                      <m:fName>
                        <m:r>
                          <m:rPr>
                            <m:sty m:val="p"/>
                          </m:rPr>
                          <a:rPr lang="en-GB" sz="2800">
                            <a:latin typeface="Cambria Math" panose="02040503050406030204" pitchFamily="18" charset="0"/>
                          </a:rPr>
                          <m:t>min</m:t>
                        </m:r>
                      </m:fName>
                      <m:e>
                        <m:r>
                          <a:rPr lang="en-GB" sz="2800" i="1">
                            <a:latin typeface="Cambria Math" panose="02040503050406030204" pitchFamily="18" charset="0"/>
                          </a:rPr>
                          <m:t>. </m:t>
                        </m:r>
                        <m:r>
                          <a:rPr lang="en-GB" sz="2800" i="1">
                            <a:latin typeface="Cambria Math" panose="02040503050406030204" pitchFamily="18" charset="0"/>
                          </a:rPr>
                          <m:t>𝑓𝑡</m:t>
                        </m:r>
                      </m:e>
                    </m:func>
                  </m:oMath>
                </a14:m>
                <a:r>
                  <a:rPr lang="en-GB" sz="2800" dirty="0">
                    <a:ea typeface="Calibri" panose="020F0502020204030204" pitchFamily="34" charset="0"/>
                    <a:cs typeface="Times New Roman" panose="02020603050405020304" pitchFamily="18" charset="0"/>
                  </a:rPr>
                  <a:t>.</a:t>
                </a:r>
              </a:p>
              <a:p>
                <a:pPr lvl="2"/>
                <a:r>
                  <a:rPr lang="en-GB" sz="2800" dirty="0">
                    <a:ea typeface="Calibri" panose="020F0502020204030204" pitchFamily="34" charset="0"/>
                    <a:cs typeface="Times New Roman" panose="02020603050405020304" pitchFamily="18" charset="0"/>
                  </a:rPr>
                  <a:t>k</a:t>
                </a:r>
                <a:r>
                  <a:rPr lang="en-GB" sz="2800" dirty="0">
                    <a:effectLst/>
                    <a:ea typeface="Calibri" panose="020F0502020204030204" pitchFamily="34" charset="0"/>
                    <a:cs typeface="Times New Roman" panose="02020603050405020304" pitchFamily="18" charset="0"/>
                  </a:rPr>
                  <a:t> = hydraulic conductivity, cm/sec.</a:t>
                </a:r>
              </a:p>
              <a:p>
                <a:pPr lvl="2"/>
                <a:r>
                  <a:rPr lang="en-GB" sz="2800" dirty="0">
                    <a:ea typeface="Calibri" panose="020F0502020204030204" pitchFamily="34" charset="0"/>
                    <a:cs typeface="Times New Roman" panose="02020603050405020304" pitchFamily="18" charset="0"/>
                  </a:rPr>
                  <a:t>b = aquifer thickness, m. </a:t>
                </a:r>
                <a:endParaRPr lang="en-GB" sz="2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GB" sz="2800" dirty="0"/>
              </a:p>
            </p:txBody>
          </p:sp>
        </mc:Choice>
        <mc:Fallback xmlns="">
          <p:sp>
            <p:nvSpPr>
              <p:cNvPr id="4" name="TextBox 3">
                <a:extLst>
                  <a:ext uri="{FF2B5EF4-FFF2-40B4-BE49-F238E27FC236}">
                    <a16:creationId xmlns:a16="http://schemas.microsoft.com/office/drawing/2014/main" id="{04EA5A25-E284-485D-8A36-D84B74A96445}"/>
                  </a:ext>
                </a:extLst>
              </p:cNvPr>
              <p:cNvSpPr txBox="1">
                <a:spLocks noRot="1" noChangeAspect="1" noMove="1" noResize="1" noEditPoints="1" noAdjustHandles="1" noChangeArrowheads="1" noChangeShapeType="1" noTextEdit="1"/>
              </p:cNvSpPr>
              <p:nvPr/>
            </p:nvSpPr>
            <p:spPr>
              <a:xfrm>
                <a:off x="789139" y="764085"/>
                <a:ext cx="8064000" cy="5207836"/>
              </a:xfrm>
              <a:prstGeom prst="rect">
                <a:avLst/>
              </a:prstGeom>
              <a:blipFill>
                <a:blip r:embed="rId2"/>
                <a:stretch>
                  <a:fillRect l="-1361" t="-1053" r="-151"/>
                </a:stretch>
              </a:blipFill>
            </p:spPr>
            <p:txBody>
              <a:bodyPr/>
              <a:lstStyle/>
              <a:p>
                <a:r>
                  <a:rPr lang="en-GB">
                    <a:noFill/>
                  </a:rPr>
                  <a:t> </a:t>
                </a:r>
              </a:p>
            </p:txBody>
          </p:sp>
        </mc:Fallback>
      </mc:AlternateContent>
    </p:spTree>
    <p:extLst>
      <p:ext uri="{BB962C8B-B14F-4D97-AF65-F5344CB8AC3E}">
        <p14:creationId xmlns:p14="http://schemas.microsoft.com/office/powerpoint/2010/main" val="52659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87682"/>
            <a:ext cx="7514035" cy="676406"/>
          </a:xfrm>
        </p:spPr>
        <p:txBody>
          <a:bodyPr>
            <a:normAutofit/>
          </a:bodyPr>
          <a:lstStyle/>
          <a:p>
            <a:r>
              <a:rPr lang="en-US" sz="3600" b="1" dirty="0"/>
              <a:t>Transmissivity</a:t>
            </a:r>
            <a:endParaRPr lang="en-GB" sz="3600" b="1" dirty="0"/>
          </a:p>
        </p:txBody>
      </p:sp>
      <p:pic>
        <p:nvPicPr>
          <p:cNvPr id="6" name="Picture 5">
            <a:extLst>
              <a:ext uri="{FF2B5EF4-FFF2-40B4-BE49-F238E27FC236}">
                <a16:creationId xmlns:a16="http://schemas.microsoft.com/office/drawing/2014/main" id="{052779CC-4D12-49F3-9B78-B969749C7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55" y="901874"/>
            <a:ext cx="7719583" cy="5448822"/>
          </a:xfrm>
          <a:prstGeom prst="rect">
            <a:avLst/>
          </a:prstGeom>
        </p:spPr>
      </p:pic>
    </p:spTree>
    <p:extLst>
      <p:ext uri="{BB962C8B-B14F-4D97-AF65-F5344CB8AC3E}">
        <p14:creationId xmlns:p14="http://schemas.microsoft.com/office/powerpoint/2010/main" val="1099021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1" y="-44971"/>
            <a:ext cx="9144001" cy="809469"/>
          </a:xfrm>
        </p:spPr>
        <p:txBody>
          <a:bodyPr>
            <a:noAutofit/>
          </a:bodyPr>
          <a:lstStyle/>
          <a:p>
            <a:r>
              <a:rPr lang="en-US" altLang="en-US" sz="3600" b="1" dirty="0"/>
              <a:t>Pumping Well with Observation Holes</a:t>
            </a:r>
          </a:p>
        </p:txBody>
      </p:sp>
      <p:sp>
        <p:nvSpPr>
          <p:cNvPr id="3" name="Rectangle 2"/>
          <p:cNvSpPr/>
          <p:nvPr/>
        </p:nvSpPr>
        <p:spPr>
          <a:xfrm>
            <a:off x="485774" y="898247"/>
            <a:ext cx="8508323" cy="4862870"/>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800" dirty="0"/>
              <a:t>In the field, the average hydraulic conductivity of a soil deposit in the direction of flow can be determined by performing pumping tests from wells. </a:t>
            </a:r>
          </a:p>
          <a:p>
            <a:pPr marL="342900" indent="-342900">
              <a:spcBef>
                <a:spcPts val="600"/>
              </a:spcBef>
              <a:spcAft>
                <a:spcPts val="600"/>
              </a:spcAft>
              <a:buFont typeface="Arial" panose="020B0604020202020204" pitchFamily="34" charset="0"/>
              <a:buChar char="•"/>
            </a:pPr>
            <a:r>
              <a:rPr lang="en-US" sz="2800" dirty="0"/>
              <a:t>The top permeable layer, whose hydraulic conductivity has to be determined, is unconfined and underlain by an impermeable layer. </a:t>
            </a:r>
          </a:p>
          <a:p>
            <a:pPr marL="342900" indent="-342900">
              <a:spcBef>
                <a:spcPts val="600"/>
              </a:spcBef>
              <a:spcAft>
                <a:spcPts val="600"/>
              </a:spcAft>
              <a:buFont typeface="Arial" panose="020B0604020202020204" pitchFamily="34" charset="0"/>
              <a:buChar char="•"/>
            </a:pPr>
            <a:r>
              <a:rPr lang="en-US" sz="2800" dirty="0"/>
              <a:t>During the test, water is pumped out at a constant rate from a test well that has a perforated casing. </a:t>
            </a:r>
          </a:p>
          <a:p>
            <a:pPr marL="342900" indent="-342900">
              <a:spcBef>
                <a:spcPts val="600"/>
              </a:spcBef>
              <a:spcAft>
                <a:spcPts val="600"/>
              </a:spcAft>
              <a:buFont typeface="Arial" panose="020B0604020202020204" pitchFamily="34" charset="0"/>
              <a:buChar char="•"/>
            </a:pPr>
            <a:r>
              <a:rPr lang="en-US" sz="2800" dirty="0"/>
              <a:t>Several observation wells at various radial distances are made around the test well. </a:t>
            </a:r>
          </a:p>
        </p:txBody>
      </p:sp>
    </p:spTree>
    <p:extLst>
      <p:ext uri="{BB962C8B-B14F-4D97-AF65-F5344CB8AC3E}">
        <p14:creationId xmlns:p14="http://schemas.microsoft.com/office/powerpoint/2010/main" val="802993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1" y="-44971"/>
            <a:ext cx="9144001" cy="809469"/>
          </a:xfrm>
        </p:spPr>
        <p:txBody>
          <a:bodyPr>
            <a:noAutofit/>
          </a:bodyPr>
          <a:lstStyle/>
          <a:p>
            <a:r>
              <a:rPr lang="en-US" altLang="en-US" sz="3600" b="1" dirty="0"/>
              <a:t>Pumping Well with Observation Holes</a:t>
            </a:r>
          </a:p>
        </p:txBody>
      </p:sp>
      <p:sp>
        <p:nvSpPr>
          <p:cNvPr id="3" name="Rectangle 2"/>
          <p:cNvSpPr/>
          <p:nvPr/>
        </p:nvSpPr>
        <p:spPr>
          <a:xfrm>
            <a:off x="485774" y="898247"/>
            <a:ext cx="8508323" cy="3785652"/>
          </a:xfrm>
          <a:prstGeom prst="rect">
            <a:avLst/>
          </a:prstGeom>
        </p:spPr>
        <p:txBody>
          <a:bodyPr wrap="square">
            <a:spAutoFit/>
          </a:bodyPr>
          <a:lstStyle/>
          <a:p>
            <a:pPr marL="342900" indent="-342900">
              <a:buFont typeface="Arial" panose="020B0604020202020204" pitchFamily="34" charset="0"/>
              <a:buChar char="•"/>
            </a:pPr>
            <a:r>
              <a:rPr lang="en-US" sz="2600" dirty="0"/>
              <a:t>Continuous observations of the water level in the test well and in the observation wells are made after the start of pumping, until a steady state is reached. </a:t>
            </a:r>
          </a:p>
          <a:p>
            <a:pPr marL="342900" indent="-342900">
              <a:buFont typeface="Arial" panose="020B0604020202020204" pitchFamily="34" charset="0"/>
              <a:buChar char="•"/>
            </a:pPr>
            <a:r>
              <a:rPr lang="en-US" sz="2600" dirty="0"/>
              <a:t>The steady state is established when the water level in the test and observation wells becomes constant. </a:t>
            </a:r>
          </a:p>
          <a:p>
            <a:pPr marL="342900" indent="-342900">
              <a:buFont typeface="Arial" panose="020B0604020202020204" pitchFamily="34" charset="0"/>
              <a:buChar char="•"/>
            </a:pPr>
            <a:r>
              <a:rPr lang="en-US" sz="2800" dirty="0"/>
              <a:t>The expression for the rate of flow of groundwater into the well, which is equal to the rate of discharge from pumping, can be written as:</a:t>
            </a:r>
          </a:p>
          <a:p>
            <a:pPr marL="342900" indent="-342900">
              <a:buFont typeface="Arial" panose="020B0604020202020204" pitchFamily="34" charset="0"/>
              <a:buChar char="•"/>
            </a:pPr>
            <a:endParaRPr lang="en-US" sz="2600" dirty="0"/>
          </a:p>
        </p:txBody>
      </p:sp>
      <p:pic>
        <p:nvPicPr>
          <p:cNvPr id="2" name="Picture 1"/>
          <p:cNvPicPr>
            <a:picLocks noChangeAspect="1"/>
          </p:cNvPicPr>
          <p:nvPr/>
        </p:nvPicPr>
        <p:blipFill rotWithShape="1">
          <a:blip r:embed="rId3"/>
          <a:srcRect l="31681" t="24641" r="38372" b="57941"/>
          <a:stretch/>
        </p:blipFill>
        <p:spPr>
          <a:xfrm>
            <a:off x="884419" y="4272196"/>
            <a:ext cx="6325850" cy="2585804"/>
          </a:xfrm>
          <a:prstGeom prst="rect">
            <a:avLst/>
          </a:prstGeom>
        </p:spPr>
      </p:pic>
    </p:spTree>
    <p:extLst>
      <p:ext uri="{BB962C8B-B14F-4D97-AF65-F5344CB8AC3E}">
        <p14:creationId xmlns:p14="http://schemas.microsoft.com/office/powerpoint/2010/main" val="3361412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1" y="-44971"/>
            <a:ext cx="9144001" cy="809469"/>
          </a:xfrm>
        </p:spPr>
        <p:txBody>
          <a:bodyPr>
            <a:noAutofit/>
          </a:bodyPr>
          <a:lstStyle/>
          <a:p>
            <a:r>
              <a:rPr lang="en-US" altLang="en-US" sz="3600" b="1" dirty="0"/>
              <a:t>Pumping Well with Observation Holes</a:t>
            </a:r>
          </a:p>
        </p:txBody>
      </p:sp>
      <p:sp>
        <p:nvSpPr>
          <p:cNvPr id="3" name="Rectangle 2"/>
          <p:cNvSpPr/>
          <p:nvPr/>
        </p:nvSpPr>
        <p:spPr>
          <a:xfrm>
            <a:off x="485774" y="898247"/>
            <a:ext cx="8508323" cy="3785652"/>
          </a:xfrm>
          <a:prstGeom prst="rect">
            <a:avLst/>
          </a:prstGeom>
        </p:spPr>
        <p:txBody>
          <a:bodyPr wrap="square">
            <a:spAutoFit/>
          </a:bodyPr>
          <a:lstStyle/>
          <a:p>
            <a:pPr marL="342900" indent="-342900">
              <a:buFont typeface="Arial" panose="020B0604020202020204" pitchFamily="34" charset="0"/>
              <a:buChar char="•"/>
            </a:pPr>
            <a:r>
              <a:rPr lang="en-US" sz="2600" dirty="0"/>
              <a:t>Continuous observations of the water level in the test well and in the observation wells are made after the start of pumping, until a steady state is reached. </a:t>
            </a:r>
          </a:p>
          <a:p>
            <a:pPr marL="342900" indent="-342900">
              <a:buFont typeface="Arial" panose="020B0604020202020204" pitchFamily="34" charset="0"/>
              <a:buChar char="•"/>
            </a:pPr>
            <a:r>
              <a:rPr lang="en-US" sz="2600" dirty="0"/>
              <a:t>The steady state is established when the water level in the test and observation wells becomes constant. </a:t>
            </a:r>
          </a:p>
          <a:p>
            <a:pPr marL="342900" indent="-342900">
              <a:buFont typeface="Arial" panose="020B0604020202020204" pitchFamily="34" charset="0"/>
              <a:buChar char="•"/>
            </a:pPr>
            <a:r>
              <a:rPr lang="en-US" sz="2800" dirty="0"/>
              <a:t>The expression for the rate of flow of groundwater into the well, which is equal to the rate of discharge from pumping, can be written as:</a:t>
            </a:r>
          </a:p>
          <a:p>
            <a:pPr marL="342900" indent="-342900">
              <a:buFont typeface="Arial" panose="020B0604020202020204" pitchFamily="34" charset="0"/>
              <a:buChar char="•"/>
            </a:pPr>
            <a:endParaRPr lang="en-US" sz="2600" dirty="0"/>
          </a:p>
        </p:txBody>
      </p:sp>
      <p:pic>
        <p:nvPicPr>
          <p:cNvPr id="2" name="Picture 1"/>
          <p:cNvPicPr>
            <a:picLocks noChangeAspect="1"/>
          </p:cNvPicPr>
          <p:nvPr/>
        </p:nvPicPr>
        <p:blipFill rotWithShape="1">
          <a:blip r:embed="rId2"/>
          <a:srcRect l="31681" t="24641" r="28801" b="5277"/>
          <a:stretch/>
        </p:blipFill>
        <p:spPr>
          <a:xfrm>
            <a:off x="485773" y="764498"/>
            <a:ext cx="8508323" cy="6093502"/>
          </a:xfrm>
          <a:prstGeom prst="rect">
            <a:avLst/>
          </a:prstGeom>
        </p:spPr>
      </p:pic>
    </p:spTree>
    <p:extLst>
      <p:ext uri="{BB962C8B-B14F-4D97-AF65-F5344CB8AC3E}">
        <p14:creationId xmlns:p14="http://schemas.microsoft.com/office/powerpoint/2010/main" val="4017031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pic 21"/>
          <p:cNvPicPr>
            <a:picLocks noChangeAspect="1" noChangeArrowheads="1"/>
          </p:cNvPicPr>
          <p:nvPr/>
        </p:nvPicPr>
        <p:blipFill>
          <a:blip r:embed="rId2">
            <a:extLst>
              <a:ext uri="{28A0092B-C50C-407E-A947-70E740481C1C}">
                <a14:useLocalDpi xmlns:a14="http://schemas.microsoft.com/office/drawing/2010/main" val="0"/>
              </a:ext>
            </a:extLst>
          </a:blip>
          <a:srcRect l="5711"/>
          <a:stretch>
            <a:fillRect/>
          </a:stretch>
        </p:blipFill>
        <p:spPr bwMode="auto">
          <a:xfrm>
            <a:off x="2441998" y="3949319"/>
            <a:ext cx="5247956" cy="2848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2"/>
          <p:cNvSpPr>
            <a:spLocks noGrp="1" noChangeArrowheads="1"/>
          </p:cNvSpPr>
          <p:nvPr>
            <p:ph type="title"/>
          </p:nvPr>
        </p:nvSpPr>
        <p:spPr>
          <a:xfrm>
            <a:off x="-1" y="-44971"/>
            <a:ext cx="9144001" cy="809469"/>
          </a:xfrm>
        </p:spPr>
        <p:txBody>
          <a:bodyPr>
            <a:noAutofit/>
          </a:bodyPr>
          <a:lstStyle/>
          <a:p>
            <a:r>
              <a:rPr lang="en-US" altLang="en-US" sz="3600" b="1" dirty="0"/>
              <a:t>Pumping Well with Observation Holes</a:t>
            </a:r>
          </a:p>
        </p:txBody>
      </p:sp>
      <p:sp>
        <p:nvSpPr>
          <p:cNvPr id="57348" name="Rectangle 5"/>
          <p:cNvSpPr>
            <a:spLocks noChangeArrowheads="1"/>
          </p:cNvSpPr>
          <p:nvPr/>
        </p:nvSpPr>
        <p:spPr bwMode="auto">
          <a:xfrm>
            <a:off x="389744" y="899410"/>
            <a:ext cx="8606340" cy="302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66700" indent="-2667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a:defRPr/>
            </a:pPr>
            <a:r>
              <a:rPr lang="en-US" sz="2800" b="1" dirty="0">
                <a:latin typeface="+mn-lt"/>
                <a:cs typeface="Times New Roman" pitchFamily="18" charset="0"/>
              </a:rPr>
              <a:t>Aquifer</a:t>
            </a:r>
            <a:r>
              <a:rPr lang="en-US" sz="2800" dirty="0">
                <a:latin typeface="+mn-lt"/>
                <a:cs typeface="Times New Roman" pitchFamily="18" charset="0"/>
              </a:rPr>
              <a:t>: Soil or rock forming stratum that is saturated and permeable enough to yield significant quantities of water </a:t>
            </a:r>
            <a:r>
              <a:rPr lang="en-US" sz="2800" dirty="0">
                <a:latin typeface="+mn-lt"/>
                <a:cs typeface="Times New Roman" pitchFamily="18" charset="0"/>
                <a:sym typeface="Wingdings" pitchFamily="2" charset="2"/>
              </a:rPr>
              <a:t>(e.g. sands, gravels, fractured rock)</a:t>
            </a:r>
          </a:p>
          <a:p>
            <a:pPr>
              <a:spcBef>
                <a:spcPct val="0"/>
              </a:spcBef>
              <a:buClrTx/>
              <a:buSzTx/>
            </a:pPr>
            <a:r>
              <a:rPr lang="en-US" altLang="en-US" sz="2800" b="1" dirty="0">
                <a:latin typeface="+mn-lt"/>
                <a:cs typeface="Times New Roman" panose="02020603050405020304" pitchFamily="18" charset="0"/>
              </a:rPr>
              <a:t>Unconfined</a:t>
            </a:r>
            <a:r>
              <a:rPr lang="en-US" altLang="en-US" sz="2800" dirty="0">
                <a:latin typeface="+mn-lt"/>
                <a:cs typeface="Times New Roman" panose="02020603050405020304" pitchFamily="18" charset="0"/>
              </a:rPr>
              <a:t> </a:t>
            </a:r>
            <a:r>
              <a:rPr lang="en-US" altLang="en-US" sz="2800" b="1" dirty="0">
                <a:latin typeface="+mn-lt"/>
                <a:cs typeface="Times New Roman" panose="02020603050405020304" pitchFamily="18" charset="0"/>
              </a:rPr>
              <a:t>Aquifer</a:t>
            </a:r>
            <a:r>
              <a:rPr lang="en-US" altLang="en-US" sz="2800" dirty="0">
                <a:latin typeface="+mn-lt"/>
                <a:cs typeface="Times New Roman" panose="02020603050405020304" pitchFamily="18" charset="0"/>
              </a:rPr>
              <a:t> (water table aquifer) is an aquifer in which the water table forms the upper boundary.</a:t>
            </a:r>
          </a:p>
          <a:p>
            <a:pPr>
              <a:lnSpc>
                <a:spcPct val="80000"/>
              </a:lnSpc>
              <a:buSzTx/>
            </a:pPr>
            <a:r>
              <a:rPr lang="en-US" altLang="en-US" sz="2800" b="1" dirty="0">
                <a:latin typeface="+mn-lt"/>
                <a:cs typeface="Times New Roman" panose="02020603050405020304" pitchFamily="18" charset="0"/>
              </a:rPr>
              <a:t>Confined</a:t>
            </a:r>
            <a:r>
              <a:rPr lang="en-US" altLang="en-US" sz="2800" dirty="0">
                <a:latin typeface="+mn-lt"/>
                <a:cs typeface="Times New Roman" panose="02020603050405020304" pitchFamily="18" charset="0"/>
              </a:rPr>
              <a:t> </a:t>
            </a:r>
            <a:r>
              <a:rPr lang="en-US" altLang="en-US" sz="2800" b="1" dirty="0">
                <a:latin typeface="+mn-lt"/>
                <a:cs typeface="Times New Roman" panose="02020603050405020304" pitchFamily="18" charset="0"/>
              </a:rPr>
              <a:t>Aquifer</a:t>
            </a:r>
            <a:r>
              <a:rPr lang="en-US" altLang="en-US" sz="2800" dirty="0">
                <a:latin typeface="+mn-lt"/>
                <a:cs typeface="Times New Roman" panose="02020603050405020304" pitchFamily="18" charset="0"/>
              </a:rPr>
              <a:t> is an aquifer confined between two impervious layers (e.g. clay). </a:t>
            </a:r>
          </a:p>
        </p:txBody>
      </p:sp>
    </p:spTree>
    <p:extLst>
      <p:ext uri="{BB962C8B-B14F-4D97-AF65-F5344CB8AC3E}">
        <p14:creationId xmlns:p14="http://schemas.microsoft.com/office/powerpoint/2010/main" val="3084344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557213" indent="-214313">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cs typeface="Arial" panose="020B0604020202020204" pitchFamily="34" charset="0"/>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cs typeface="Arial" panose="020B0604020202020204" pitchFamily="34" charset="0"/>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801E627D-E67A-403A-94AE-CFCC0F2EC3A8}" type="slidenum">
              <a:rPr lang="ar-SA" altLang="en-US" sz="1050"/>
              <a:pPr>
                <a:spcBef>
                  <a:spcPct val="0"/>
                </a:spcBef>
                <a:buClrTx/>
                <a:buSzTx/>
                <a:buFontTx/>
                <a:buNone/>
              </a:pPr>
              <a:t>4</a:t>
            </a:fld>
            <a:endParaRPr lang="en-US" altLang="en-US" sz="1050"/>
          </a:p>
        </p:txBody>
      </p:sp>
      <p:sp>
        <p:nvSpPr>
          <p:cNvPr id="10243" name="Rectangle 2"/>
          <p:cNvSpPr>
            <a:spLocks noGrp="1" noChangeArrowheads="1"/>
          </p:cNvSpPr>
          <p:nvPr>
            <p:ph type="title"/>
          </p:nvPr>
        </p:nvSpPr>
        <p:spPr>
          <a:xfrm>
            <a:off x="0" y="39061"/>
            <a:ext cx="9143999" cy="1027624"/>
          </a:xfrm>
        </p:spPr>
        <p:txBody>
          <a:bodyPr>
            <a:noAutofit/>
          </a:bodyPr>
          <a:lstStyle/>
          <a:p>
            <a:pPr eaLnBrk="1" hangingPunct="1"/>
            <a:r>
              <a:rPr lang="en-US" altLang="en-US" sz="4400" b="1" dirty="0"/>
              <a:t>Soil Permeability: A physical  property</a:t>
            </a: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r="790"/>
          <a:stretch>
            <a:fillRect/>
          </a:stretch>
        </p:blipFill>
        <p:spPr bwMode="auto">
          <a:xfrm>
            <a:off x="166895" y="1464351"/>
            <a:ext cx="8748504" cy="511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3167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386090" y="116045"/>
            <a:ext cx="6000750" cy="400050"/>
          </a:xfrm>
        </p:spPr>
        <p:txBody>
          <a:bodyPr>
            <a:noAutofit/>
          </a:bodyPr>
          <a:lstStyle/>
          <a:p>
            <a:pPr algn="l"/>
            <a:r>
              <a:rPr lang="en-US" altLang="en-US" sz="4000" b="1" dirty="0"/>
              <a:t>Summary</a:t>
            </a:r>
          </a:p>
        </p:txBody>
      </p:sp>
      <p:sp>
        <p:nvSpPr>
          <p:cNvPr id="31747" name="Content Placeholder 2"/>
          <p:cNvSpPr>
            <a:spLocks noGrp="1"/>
          </p:cNvSpPr>
          <p:nvPr>
            <p:ph idx="1"/>
          </p:nvPr>
        </p:nvSpPr>
        <p:spPr>
          <a:xfrm>
            <a:off x="809469" y="1139250"/>
            <a:ext cx="8023307" cy="4693686"/>
          </a:xfrm>
        </p:spPr>
        <p:txBody>
          <a:bodyPr>
            <a:noAutofit/>
          </a:bodyPr>
          <a:lstStyle/>
          <a:p>
            <a:pPr>
              <a:buFont typeface="Wingdings" panose="05000000000000000000" pitchFamily="2" charset="2"/>
              <a:buNone/>
            </a:pPr>
            <a:r>
              <a:rPr lang="en-US" altLang="en-US" sz="2800" dirty="0"/>
              <a:t>1. The flow of water through soils is governed by Darcy's law, which states that the average flow velocity is proportional to the hydraulic gradient.</a:t>
            </a:r>
          </a:p>
          <a:p>
            <a:pPr>
              <a:buFont typeface="Wingdings" panose="05000000000000000000" pitchFamily="2" charset="2"/>
              <a:buNone/>
            </a:pPr>
            <a:r>
              <a:rPr lang="en-US" altLang="en-US" sz="2800" dirty="0"/>
              <a:t>2. The proportionality coefficient in Darcy's law is called the coefficient of permeability or hydraulic conductivity, k.</a:t>
            </a:r>
          </a:p>
          <a:p>
            <a:pPr>
              <a:buFont typeface="Wingdings" panose="05000000000000000000" pitchFamily="2" charset="2"/>
              <a:buNone/>
            </a:pPr>
            <a:r>
              <a:rPr lang="en-US" altLang="en-US" sz="2800" dirty="0"/>
              <a:t>3. The value of k is influenced by the void ratio, particle size distribution, and the wholeness of the soil mass.</a:t>
            </a:r>
          </a:p>
          <a:p>
            <a:pPr>
              <a:buFont typeface="Wingdings" panose="05000000000000000000" pitchFamily="2" charset="2"/>
              <a:buNone/>
            </a:pPr>
            <a:r>
              <a:rPr lang="en-US" altLang="en-US" sz="2800" dirty="0"/>
              <a:t>4. Homogeneous clays are practically impervious while sands and gravels are pervious.</a:t>
            </a:r>
          </a:p>
        </p:txBody>
      </p:sp>
      <p:sp>
        <p:nvSpPr>
          <p:cNvPr id="4" name="Slide Number Placeholder 3"/>
          <p:cNvSpPr>
            <a:spLocks noGrp="1"/>
          </p:cNvSpPr>
          <p:nvPr>
            <p:ph type="sldNum" sz="quarter" idx="11"/>
          </p:nvPr>
        </p:nvSpPr>
        <p:spPr>
          <a:xfrm>
            <a:off x="8675735" y="6456091"/>
            <a:ext cx="468265" cy="344111"/>
          </a:xfrm>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98DBC53F-F655-4341-A6F2-37C214764241}" type="slidenum">
              <a:rPr lang="en-AU" altLang="en-US" sz="1050">
                <a:latin typeface="Arial" panose="020B0604020202020204" pitchFamily="34" charset="0"/>
              </a:rPr>
              <a:pPr eaLnBrk="1" hangingPunct="1"/>
              <a:t>40</a:t>
            </a:fld>
            <a:endParaRPr lang="en-AU" altLang="en-US" sz="1050" dirty="0">
              <a:latin typeface="Arial" panose="020B0604020202020204" pitchFamily="34" charset="0"/>
            </a:endParaRPr>
          </a:p>
        </p:txBody>
      </p:sp>
    </p:spTree>
    <p:extLst>
      <p:ext uri="{BB962C8B-B14F-4D97-AF65-F5344CB8AC3E}">
        <p14:creationId xmlns:p14="http://schemas.microsoft.com/office/powerpoint/2010/main" val="734852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115" y="0"/>
            <a:ext cx="7514035" cy="591119"/>
          </a:xfrm>
        </p:spPr>
        <p:txBody>
          <a:bodyPr>
            <a:noAutofit/>
          </a:bodyPr>
          <a:lstStyle/>
          <a:p>
            <a:r>
              <a:rPr lang="en-US" sz="4000" dirty="0"/>
              <a:t>EXAMPLES</a:t>
            </a:r>
          </a:p>
        </p:txBody>
      </p:sp>
      <p:sp>
        <p:nvSpPr>
          <p:cNvPr id="3" name="Content Placeholder 2"/>
          <p:cNvSpPr>
            <a:spLocks noGrp="1"/>
          </p:cNvSpPr>
          <p:nvPr>
            <p:ph idx="1"/>
          </p:nvPr>
        </p:nvSpPr>
        <p:spPr>
          <a:xfrm>
            <a:off x="1063852" y="881387"/>
            <a:ext cx="8403609" cy="934871"/>
          </a:xfrm>
        </p:spPr>
        <p:txBody>
          <a:bodyPr>
            <a:noAutofit/>
          </a:bodyPr>
          <a:lstStyle/>
          <a:p>
            <a:pPr marL="0" indent="0">
              <a:buNone/>
            </a:pPr>
            <a:r>
              <a:rPr lang="en-US" sz="2800" dirty="0"/>
              <a:t>The constant-head permeability test arrangement shown below. A test gives these values:</a:t>
            </a:r>
          </a:p>
        </p:txBody>
      </p:sp>
      <p:pic>
        <p:nvPicPr>
          <p:cNvPr id="4" name="Picture 3"/>
          <p:cNvPicPr>
            <a:picLocks noChangeAspect="1"/>
          </p:cNvPicPr>
          <p:nvPr/>
        </p:nvPicPr>
        <p:blipFill rotWithShape="1">
          <a:blip r:embed="rId2"/>
          <a:srcRect l="27693" t="24207" r="31714" b="14785"/>
          <a:stretch/>
        </p:blipFill>
        <p:spPr>
          <a:xfrm>
            <a:off x="92123" y="2653636"/>
            <a:ext cx="3961263" cy="3347114"/>
          </a:xfrm>
          <a:prstGeom prst="rect">
            <a:avLst/>
          </a:prstGeom>
        </p:spPr>
      </p:pic>
      <p:sp>
        <p:nvSpPr>
          <p:cNvPr id="5" name="Rectangle 4"/>
          <p:cNvSpPr/>
          <p:nvPr/>
        </p:nvSpPr>
        <p:spPr>
          <a:xfrm>
            <a:off x="3503995" y="2353457"/>
            <a:ext cx="5963466" cy="2246769"/>
          </a:xfrm>
          <a:prstGeom prst="rect">
            <a:avLst/>
          </a:prstGeom>
        </p:spPr>
        <p:txBody>
          <a:bodyPr wrap="square">
            <a:spAutoFit/>
          </a:bodyPr>
          <a:lstStyle/>
          <a:p>
            <a:pPr marL="257175" indent="-257175">
              <a:buFont typeface="Arial" panose="020B0604020202020204" pitchFamily="34" charset="0"/>
              <a:buChar char="•"/>
            </a:pPr>
            <a:r>
              <a:rPr lang="en-US" sz="2800" i="1" dirty="0">
                <a:cs typeface="Arial" panose="020B0604020202020204" pitchFamily="34" charset="0"/>
              </a:rPr>
              <a:t>L =</a:t>
            </a:r>
            <a:r>
              <a:rPr lang="en-US" sz="2800" dirty="0">
                <a:cs typeface="Arial" panose="020B0604020202020204" pitchFamily="34" charset="0"/>
              </a:rPr>
              <a:t> 30 cm</a:t>
            </a:r>
          </a:p>
          <a:p>
            <a:r>
              <a:rPr lang="en-US" sz="2800" b="1" dirty="0">
                <a:cs typeface="Arial" panose="020B0604020202020204" pitchFamily="34" charset="0"/>
              </a:rPr>
              <a:t>• </a:t>
            </a:r>
            <a:r>
              <a:rPr lang="en-US" sz="2800" i="1" dirty="0">
                <a:cs typeface="Arial" panose="020B0604020202020204" pitchFamily="34" charset="0"/>
              </a:rPr>
              <a:t>A =</a:t>
            </a:r>
            <a:r>
              <a:rPr lang="en-US" sz="2800" dirty="0">
                <a:cs typeface="Arial" panose="020B0604020202020204" pitchFamily="34" charset="0"/>
              </a:rPr>
              <a:t> area of the specimen = 177 cm</a:t>
            </a:r>
            <a:r>
              <a:rPr lang="en-US" sz="2800" baseline="30000" dirty="0">
                <a:cs typeface="Arial" panose="020B0604020202020204" pitchFamily="34" charset="0"/>
              </a:rPr>
              <a:t>2</a:t>
            </a:r>
          </a:p>
          <a:p>
            <a:r>
              <a:rPr lang="en-US" sz="2800" b="1" dirty="0">
                <a:cs typeface="Arial" panose="020B0604020202020204" pitchFamily="34" charset="0"/>
              </a:rPr>
              <a:t>• </a:t>
            </a:r>
            <a:r>
              <a:rPr lang="en-US" sz="2800" dirty="0">
                <a:cs typeface="Arial" panose="020B0604020202020204" pitchFamily="34" charset="0"/>
              </a:rPr>
              <a:t>Constant-head difference, </a:t>
            </a:r>
            <a:r>
              <a:rPr lang="en-US" sz="2800" i="1" dirty="0">
                <a:cs typeface="Arial" panose="020B0604020202020204" pitchFamily="34" charset="0"/>
              </a:rPr>
              <a:t>h </a:t>
            </a:r>
            <a:r>
              <a:rPr lang="en-US" sz="2800" dirty="0">
                <a:cs typeface="Arial" panose="020B0604020202020204" pitchFamily="34" charset="0"/>
              </a:rPr>
              <a:t> =50 cm</a:t>
            </a:r>
          </a:p>
          <a:p>
            <a:r>
              <a:rPr lang="en-US" sz="2800" b="1" dirty="0">
                <a:cs typeface="Arial" panose="020B0604020202020204" pitchFamily="34" charset="0"/>
              </a:rPr>
              <a:t>• </a:t>
            </a:r>
            <a:r>
              <a:rPr lang="en-US" sz="2800" dirty="0">
                <a:cs typeface="Arial" panose="020B0604020202020204" pitchFamily="34" charset="0"/>
              </a:rPr>
              <a:t>Water collected in a period of 5 min  =350 cm</a:t>
            </a:r>
            <a:r>
              <a:rPr lang="en-US" sz="2800" baseline="30000" dirty="0">
                <a:cs typeface="Arial" panose="020B0604020202020204" pitchFamily="34" charset="0"/>
              </a:rPr>
              <a:t>3</a:t>
            </a:r>
          </a:p>
        </p:txBody>
      </p:sp>
      <p:sp>
        <p:nvSpPr>
          <p:cNvPr id="6" name="Rectangle 5"/>
          <p:cNvSpPr/>
          <p:nvPr/>
        </p:nvSpPr>
        <p:spPr>
          <a:xfrm>
            <a:off x="2072754" y="6139523"/>
            <a:ext cx="7005444" cy="523220"/>
          </a:xfrm>
          <a:prstGeom prst="rect">
            <a:avLst/>
          </a:prstGeom>
        </p:spPr>
        <p:txBody>
          <a:bodyPr wrap="none">
            <a:spAutoFit/>
          </a:bodyPr>
          <a:lstStyle/>
          <a:p>
            <a:r>
              <a:rPr lang="en-US" sz="2800" dirty="0">
                <a:cs typeface="Arial" panose="020B0604020202020204" pitchFamily="34" charset="0"/>
              </a:rPr>
              <a:t>Calculate the hydraulic conductivity in cm/sec.</a:t>
            </a:r>
          </a:p>
        </p:txBody>
      </p:sp>
    </p:spTree>
    <p:extLst>
      <p:ext uri="{BB962C8B-B14F-4D97-AF65-F5344CB8AC3E}">
        <p14:creationId xmlns:p14="http://schemas.microsoft.com/office/powerpoint/2010/main" val="1847441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115" y="0"/>
            <a:ext cx="7514035" cy="591119"/>
          </a:xfrm>
        </p:spPr>
        <p:txBody>
          <a:bodyPr>
            <a:noAutofit/>
          </a:bodyPr>
          <a:lstStyle/>
          <a:p>
            <a:r>
              <a:rPr lang="en-US" sz="4000" dirty="0"/>
              <a:t>EXAMPLES</a:t>
            </a:r>
          </a:p>
        </p:txBody>
      </p:sp>
      <p:sp>
        <p:nvSpPr>
          <p:cNvPr id="5" name="Rectangle 4"/>
          <p:cNvSpPr/>
          <p:nvPr/>
        </p:nvSpPr>
        <p:spPr>
          <a:xfrm>
            <a:off x="1113232" y="764500"/>
            <a:ext cx="7183917" cy="2246769"/>
          </a:xfrm>
          <a:prstGeom prst="rect">
            <a:avLst/>
          </a:prstGeom>
        </p:spPr>
        <p:txBody>
          <a:bodyPr wrap="square">
            <a:spAutoFit/>
          </a:bodyPr>
          <a:lstStyle/>
          <a:p>
            <a:r>
              <a:rPr lang="en-US" sz="2800" i="1" dirty="0">
                <a:cs typeface="Arial" panose="020B0604020202020204" pitchFamily="34" charset="0"/>
              </a:rPr>
              <a:t>Given that:</a:t>
            </a:r>
          </a:p>
          <a:p>
            <a:pPr marL="257175" indent="-257175">
              <a:buFont typeface="Arial" panose="020B0604020202020204" pitchFamily="34" charset="0"/>
              <a:buChar char="•"/>
            </a:pPr>
            <a:r>
              <a:rPr lang="en-US" sz="2800" i="1" dirty="0">
                <a:cs typeface="Arial" panose="020B0604020202020204" pitchFamily="34" charset="0"/>
              </a:rPr>
              <a:t>L =</a:t>
            </a:r>
            <a:r>
              <a:rPr lang="en-US" sz="2800" dirty="0">
                <a:cs typeface="Arial" panose="020B0604020202020204" pitchFamily="34" charset="0"/>
              </a:rPr>
              <a:t> 30 cm</a:t>
            </a:r>
          </a:p>
          <a:p>
            <a:r>
              <a:rPr lang="en-US" sz="2800" b="1" dirty="0">
                <a:cs typeface="Arial" panose="020B0604020202020204" pitchFamily="34" charset="0"/>
              </a:rPr>
              <a:t>• </a:t>
            </a:r>
            <a:r>
              <a:rPr lang="en-US" sz="2800" i="1" dirty="0">
                <a:cs typeface="Arial" panose="020B0604020202020204" pitchFamily="34" charset="0"/>
              </a:rPr>
              <a:t>A =</a:t>
            </a:r>
            <a:r>
              <a:rPr lang="en-US" sz="2800" dirty="0">
                <a:cs typeface="Arial" panose="020B0604020202020204" pitchFamily="34" charset="0"/>
              </a:rPr>
              <a:t> area of the specimen = 177 cm</a:t>
            </a:r>
            <a:r>
              <a:rPr lang="en-US" sz="2800" baseline="30000" dirty="0">
                <a:cs typeface="Arial" panose="020B0604020202020204" pitchFamily="34" charset="0"/>
              </a:rPr>
              <a:t>2</a:t>
            </a:r>
          </a:p>
          <a:p>
            <a:r>
              <a:rPr lang="en-US" sz="2800" b="1" dirty="0">
                <a:cs typeface="Arial" panose="020B0604020202020204" pitchFamily="34" charset="0"/>
              </a:rPr>
              <a:t>• </a:t>
            </a:r>
            <a:r>
              <a:rPr lang="en-US" sz="2800" dirty="0">
                <a:cs typeface="Arial" panose="020B0604020202020204" pitchFamily="34" charset="0"/>
              </a:rPr>
              <a:t>Constant-head difference, </a:t>
            </a:r>
            <a:r>
              <a:rPr lang="en-US" sz="2800" i="1" dirty="0">
                <a:cs typeface="Arial" panose="020B0604020202020204" pitchFamily="34" charset="0"/>
              </a:rPr>
              <a:t>h </a:t>
            </a:r>
            <a:r>
              <a:rPr lang="en-US" sz="2800" dirty="0">
                <a:cs typeface="Arial" panose="020B0604020202020204" pitchFamily="34" charset="0"/>
              </a:rPr>
              <a:t> =50 cm</a:t>
            </a:r>
          </a:p>
          <a:p>
            <a:r>
              <a:rPr lang="en-US" sz="2800" b="1" dirty="0">
                <a:cs typeface="Arial" panose="020B0604020202020204" pitchFamily="34" charset="0"/>
              </a:rPr>
              <a:t>• </a:t>
            </a:r>
            <a:r>
              <a:rPr lang="en-US" sz="2800" dirty="0">
                <a:cs typeface="Arial" panose="020B0604020202020204" pitchFamily="34" charset="0"/>
              </a:rPr>
              <a:t>Water collected in a period of 5 min  =350 cm</a:t>
            </a:r>
            <a:r>
              <a:rPr lang="en-US" sz="2800" baseline="30000" dirty="0">
                <a:cs typeface="Arial" panose="020B0604020202020204" pitchFamily="34" charset="0"/>
              </a:rPr>
              <a:t>3</a:t>
            </a:r>
          </a:p>
        </p:txBody>
      </p:sp>
      <p:pic>
        <p:nvPicPr>
          <p:cNvPr id="8" name="Picture 7"/>
          <p:cNvPicPr>
            <a:picLocks noChangeAspect="1"/>
          </p:cNvPicPr>
          <p:nvPr/>
        </p:nvPicPr>
        <p:blipFill rotWithShape="1">
          <a:blip r:embed="rId2"/>
          <a:srcRect l="33871" t="54560" r="24884" b="22284"/>
          <a:stretch/>
        </p:blipFill>
        <p:spPr>
          <a:xfrm>
            <a:off x="121253" y="3402768"/>
            <a:ext cx="9023272" cy="2848130"/>
          </a:xfrm>
          <a:prstGeom prst="rect">
            <a:avLst/>
          </a:prstGeom>
        </p:spPr>
      </p:pic>
    </p:spTree>
    <p:extLst>
      <p:ext uri="{BB962C8B-B14F-4D97-AF65-F5344CB8AC3E}">
        <p14:creationId xmlns:p14="http://schemas.microsoft.com/office/powerpoint/2010/main" val="1469130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509" y="29784"/>
            <a:ext cx="7514035" cy="611591"/>
          </a:xfrm>
        </p:spPr>
        <p:txBody>
          <a:bodyPr>
            <a:noAutofit/>
          </a:bodyPr>
          <a:lstStyle/>
          <a:p>
            <a:r>
              <a:rPr lang="en-US" sz="3600" dirty="0"/>
              <a:t>Examples</a:t>
            </a:r>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29581" t="30737" r="23322" b="23181"/>
          <a:stretch/>
        </p:blipFill>
        <p:spPr>
          <a:xfrm>
            <a:off x="-98946" y="641375"/>
            <a:ext cx="9242946" cy="6216625"/>
          </a:xfrm>
          <a:prstGeom prst="rect">
            <a:avLst/>
          </a:prstGeom>
        </p:spPr>
      </p:pic>
    </p:spTree>
    <p:extLst>
      <p:ext uri="{BB962C8B-B14F-4D97-AF65-F5344CB8AC3E}">
        <p14:creationId xmlns:p14="http://schemas.microsoft.com/office/powerpoint/2010/main" val="3395684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419581" y="0"/>
            <a:ext cx="6229350" cy="508196"/>
          </a:xfrm>
        </p:spPr>
        <p:txBody>
          <a:bodyPr>
            <a:noAutofit/>
          </a:bodyPr>
          <a:lstStyle/>
          <a:p>
            <a:r>
              <a:rPr lang="en-US" altLang="en-US" sz="3600" b="1" dirty="0"/>
              <a:t>Exercise</a:t>
            </a:r>
          </a:p>
        </p:txBody>
      </p:sp>
      <p:sp>
        <p:nvSpPr>
          <p:cNvPr id="4" name="Slide Number Placeholder 3"/>
          <p:cNvSpPr>
            <a:spLocks noGrp="1"/>
          </p:cNvSpPr>
          <p:nvPr>
            <p:ph type="sldNum" sz="quarter" idx="11"/>
          </p:nvPr>
        </p:nvSpPr>
        <p:spPr>
          <a:xfrm>
            <a:off x="8627268" y="5726907"/>
            <a:ext cx="5313133" cy="273844"/>
          </a:xfrm>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8070AF09-3E66-44A0-BDC2-F8C63819CE29}" type="slidenum">
              <a:rPr lang="en-AU" altLang="en-US" sz="1050">
                <a:latin typeface="Arial" panose="020B0604020202020204" pitchFamily="34" charset="0"/>
              </a:rPr>
              <a:pPr eaLnBrk="1" hangingPunct="1"/>
              <a:t>44</a:t>
            </a:fld>
            <a:endParaRPr lang="en-AU" altLang="en-US" sz="1050" dirty="0">
              <a:latin typeface="Arial" panose="020B0604020202020204" pitchFamily="34" charset="0"/>
            </a:endParaRPr>
          </a:p>
        </p:txBody>
      </p:sp>
      <p:pic>
        <p:nvPicPr>
          <p:cNvPr id="3" name="Picture 2"/>
          <p:cNvPicPr>
            <a:picLocks noChangeAspect="1"/>
          </p:cNvPicPr>
          <p:nvPr/>
        </p:nvPicPr>
        <p:blipFill rotWithShape="1">
          <a:blip r:embed="rId2"/>
          <a:srcRect l="34590" t="19929" r="29011" b="25102"/>
          <a:stretch/>
        </p:blipFill>
        <p:spPr>
          <a:xfrm>
            <a:off x="0" y="755444"/>
            <a:ext cx="9142668" cy="5870208"/>
          </a:xfrm>
          <a:prstGeom prst="rect">
            <a:avLst/>
          </a:prstGeom>
        </p:spPr>
      </p:pic>
    </p:spTree>
    <p:extLst>
      <p:ext uri="{BB962C8B-B14F-4D97-AF65-F5344CB8AC3E}">
        <p14:creationId xmlns:p14="http://schemas.microsoft.com/office/powerpoint/2010/main" val="1609514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2" y="857251"/>
            <a:ext cx="7514035" cy="194480"/>
          </a:xfrm>
        </p:spPr>
        <p:txBody>
          <a:bodyPr>
            <a:normAutofit fontScale="90000"/>
          </a:bodyPr>
          <a:lstStyle/>
          <a:p>
            <a:r>
              <a:rPr lang="en-US" dirty="0"/>
              <a:t>Examples</a:t>
            </a:r>
          </a:p>
        </p:txBody>
      </p:sp>
      <p:sp>
        <p:nvSpPr>
          <p:cNvPr id="3" name="Content Placeholder 2"/>
          <p:cNvSpPr>
            <a:spLocks noGrp="1"/>
          </p:cNvSpPr>
          <p:nvPr>
            <p:ph idx="1"/>
          </p:nvPr>
        </p:nvSpPr>
        <p:spPr>
          <a:xfrm>
            <a:off x="918753" y="1163046"/>
            <a:ext cx="7514035" cy="2343151"/>
          </a:xfrm>
        </p:spPr>
        <p:txBody>
          <a:bodyPr>
            <a:noAutofit/>
          </a:bodyPr>
          <a:lstStyle/>
          <a:p>
            <a:pPr marL="0" indent="0">
              <a:buNone/>
            </a:pPr>
            <a:r>
              <a:rPr lang="en-US" dirty="0">
                <a:latin typeface="Arial" panose="020B0604020202020204" pitchFamily="34" charset="0"/>
                <a:cs typeface="Arial" panose="020B0604020202020204" pitchFamily="34" charset="0"/>
              </a:rPr>
              <a:t>For a falling-head permeability test, the following values are given:</a:t>
            </a:r>
          </a:p>
          <a:p>
            <a:pPr marL="0" indent="0">
              <a:spcBef>
                <a:spcPts val="0"/>
              </a:spcBef>
              <a:spcAft>
                <a:spcPts val="0"/>
              </a:spcAft>
              <a:buNone/>
            </a:pP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Length of specimen  8 in.</a:t>
            </a:r>
          </a:p>
          <a:p>
            <a:pPr marL="0" indent="0">
              <a:spcBef>
                <a:spcPts val="0"/>
              </a:spcBef>
              <a:spcAft>
                <a:spcPts val="0"/>
              </a:spcAft>
              <a:buNone/>
            </a:pP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Area of soil specimen  1.6 in.2</a:t>
            </a:r>
          </a:p>
          <a:p>
            <a:pPr marL="0" indent="0">
              <a:spcBef>
                <a:spcPts val="0"/>
              </a:spcBef>
              <a:spcAft>
                <a:spcPts val="0"/>
              </a:spcAft>
              <a:buNone/>
            </a:pP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Area of standpipe  0.06 in.2</a:t>
            </a:r>
          </a:p>
          <a:p>
            <a:pPr marL="0" indent="0">
              <a:spcBef>
                <a:spcPts val="0"/>
              </a:spcBef>
              <a:spcAft>
                <a:spcPts val="0"/>
              </a:spcAft>
              <a:buNone/>
            </a:pP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Head difference at time </a:t>
            </a:r>
            <a:r>
              <a:rPr lang="en-US" i="1" dirty="0">
                <a:latin typeface="Arial" panose="020B0604020202020204" pitchFamily="34" charset="0"/>
                <a:cs typeface="Arial" panose="020B0604020202020204" pitchFamily="34" charset="0"/>
              </a:rPr>
              <a:t>t </a:t>
            </a:r>
            <a:r>
              <a:rPr lang="en-US" dirty="0">
                <a:latin typeface="Arial" panose="020B0604020202020204" pitchFamily="34" charset="0"/>
                <a:cs typeface="Arial" panose="020B0604020202020204" pitchFamily="34" charset="0"/>
              </a:rPr>
              <a:t> 0  20 in.</a:t>
            </a:r>
          </a:p>
          <a:p>
            <a:pPr marL="0" indent="0">
              <a:spcBef>
                <a:spcPts val="0"/>
              </a:spcBef>
              <a:spcAft>
                <a:spcPts val="0"/>
              </a:spcAft>
              <a:buNone/>
            </a:pP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Head difference at time </a:t>
            </a:r>
            <a:r>
              <a:rPr lang="en-US" i="1" dirty="0">
                <a:latin typeface="Arial" panose="020B0604020202020204" pitchFamily="34" charset="0"/>
                <a:cs typeface="Arial" panose="020B0604020202020204" pitchFamily="34" charset="0"/>
              </a:rPr>
              <a:t>t </a:t>
            </a:r>
            <a:r>
              <a:rPr lang="en-US" dirty="0">
                <a:latin typeface="Arial" panose="020B0604020202020204" pitchFamily="34" charset="0"/>
                <a:cs typeface="Arial" panose="020B0604020202020204" pitchFamily="34" charset="0"/>
              </a:rPr>
              <a:t> 180 sec  12 in.</a:t>
            </a:r>
          </a:p>
          <a:p>
            <a:pPr marL="0" indent="0">
              <a:buNone/>
            </a:pPr>
            <a:r>
              <a:rPr lang="en-US" dirty="0">
                <a:latin typeface="Arial" panose="020B0604020202020204" pitchFamily="34" charset="0"/>
                <a:cs typeface="Arial" panose="020B0604020202020204" pitchFamily="34" charset="0"/>
              </a:rPr>
              <a:t>Determine the hydraulic conductivity of the soil in in./sec.</a:t>
            </a:r>
          </a:p>
        </p:txBody>
      </p:sp>
      <p:pic>
        <p:nvPicPr>
          <p:cNvPr id="4" name="Picture 3"/>
          <p:cNvPicPr>
            <a:picLocks noChangeAspect="1"/>
          </p:cNvPicPr>
          <p:nvPr/>
        </p:nvPicPr>
        <p:blipFill rotWithShape="1">
          <a:blip r:embed="rId2"/>
          <a:srcRect l="29581" t="55551" r="26050" b="11986"/>
          <a:stretch/>
        </p:blipFill>
        <p:spPr>
          <a:xfrm>
            <a:off x="2640842" y="3369925"/>
            <a:ext cx="6395624" cy="2630825"/>
          </a:xfrm>
          <a:prstGeom prst="rect">
            <a:avLst/>
          </a:prstGeom>
        </p:spPr>
      </p:pic>
    </p:spTree>
    <p:extLst>
      <p:ext uri="{BB962C8B-B14F-4D97-AF65-F5344CB8AC3E}">
        <p14:creationId xmlns:p14="http://schemas.microsoft.com/office/powerpoint/2010/main" val="842530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17"/>
          <p:cNvSpPr>
            <a:spLocks noChangeArrowheads="1"/>
          </p:cNvSpPr>
          <p:nvPr/>
        </p:nvSpPr>
        <p:spPr bwMode="auto">
          <a:xfrm>
            <a:off x="1309688" y="1990726"/>
            <a:ext cx="685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800">
                <a:solidFill>
                  <a:srgbClr val="8A0000"/>
                </a:solidFill>
              </a:rPr>
              <a:t>Examples 7.1 to 7.5 </a:t>
            </a:r>
            <a:r>
              <a:rPr lang="en-US" altLang="en-US" sz="1800">
                <a:solidFill>
                  <a:srgbClr val="8A0000"/>
                </a:solidFill>
                <a:sym typeface="Wingdings" panose="05000000000000000000" pitchFamily="2" charset="2"/>
              </a:rPr>
              <a:t> Das, Chapter 7</a:t>
            </a:r>
            <a:endParaRPr lang="en-US" altLang="en-US" sz="1800">
              <a:solidFill>
                <a:srgbClr val="8A0000"/>
              </a:solidFill>
            </a:endParaRPr>
          </a:p>
        </p:txBody>
      </p:sp>
      <p:sp>
        <p:nvSpPr>
          <p:cNvPr id="4" name="Title 1"/>
          <p:cNvSpPr>
            <a:spLocks noGrp="1"/>
          </p:cNvSpPr>
          <p:nvPr>
            <p:ph type="title"/>
          </p:nvPr>
        </p:nvSpPr>
        <p:spPr>
          <a:xfrm>
            <a:off x="1309688" y="268712"/>
            <a:ext cx="6229350" cy="685800"/>
          </a:xfrm>
        </p:spPr>
        <p:txBody>
          <a:bodyPr>
            <a:normAutofit/>
          </a:bodyPr>
          <a:lstStyle/>
          <a:p>
            <a:r>
              <a:rPr lang="en-US" altLang="en-US" sz="3600" b="1" dirty="0"/>
              <a:t>Home Work</a:t>
            </a:r>
          </a:p>
        </p:txBody>
      </p:sp>
    </p:spTree>
    <p:extLst>
      <p:ext uri="{BB962C8B-B14F-4D97-AF65-F5344CB8AC3E}">
        <p14:creationId xmlns:p14="http://schemas.microsoft.com/office/powerpoint/2010/main" val="390077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485900" y="971550"/>
            <a:ext cx="6229350" cy="685800"/>
          </a:xfrm>
        </p:spPr>
        <p:txBody>
          <a:bodyPr/>
          <a:lstStyle/>
          <a:p>
            <a:pPr algn="l"/>
            <a:r>
              <a:rPr lang="en-US" altLang="en-US" dirty="0"/>
              <a:t>Exercise</a:t>
            </a:r>
          </a:p>
        </p:txBody>
      </p:sp>
      <p:sp>
        <p:nvSpPr>
          <p:cNvPr id="25603" name="Content Placeholder 2"/>
          <p:cNvSpPr>
            <a:spLocks noGrp="1"/>
          </p:cNvSpPr>
          <p:nvPr>
            <p:ph idx="1"/>
          </p:nvPr>
        </p:nvSpPr>
        <p:spPr>
          <a:xfrm>
            <a:off x="1004776" y="2097466"/>
            <a:ext cx="7725883" cy="1366062"/>
          </a:xfrm>
        </p:spPr>
        <p:txBody>
          <a:bodyPr>
            <a:noAutofit/>
          </a:bodyPr>
          <a:lstStyle/>
          <a:p>
            <a:pPr marL="0" indent="0">
              <a:buNone/>
            </a:pPr>
            <a:r>
              <a:rPr lang="en-US" altLang="en-US" sz="2400" dirty="0"/>
              <a:t>A constant head permeability test was carried out on a cylindrical sample of sand 5 cm in diameter and 15 cm in height. 40 cm</a:t>
            </a:r>
            <a:r>
              <a:rPr lang="en-US" altLang="en-US" sz="2400" baseline="30000" dirty="0"/>
              <a:t>3</a:t>
            </a:r>
            <a:r>
              <a:rPr lang="en-US" altLang="en-US" sz="2400" dirty="0"/>
              <a:t> of water was collected in 5 secs, under a head of 30 cm. Compute the hydraulic conductivity in cm/s and the velocity of flow in cm/sec if porosity is 0.6.</a:t>
            </a:r>
          </a:p>
        </p:txBody>
      </p:sp>
      <p:sp>
        <p:nvSpPr>
          <p:cNvPr id="4" name="Slide Number Placeholder 3"/>
          <p:cNvSpPr>
            <a:spLocks noGrp="1"/>
          </p:cNvSpPr>
          <p:nvPr>
            <p:ph type="sldNum" sz="quarter" idx="11"/>
          </p:nvPr>
        </p:nvSpPr>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8070AF09-3E66-44A0-BDC2-F8C63819CE29}" type="slidenum">
              <a:rPr lang="en-AU" altLang="en-US" sz="1050">
                <a:latin typeface="Arial" panose="020B0604020202020204" pitchFamily="34" charset="0"/>
              </a:rPr>
              <a:pPr eaLnBrk="1" hangingPunct="1"/>
              <a:t>47</a:t>
            </a:fld>
            <a:endParaRPr lang="en-AU" altLang="en-US" sz="1050">
              <a:latin typeface="Arial" panose="020B0604020202020204" pitchFamily="34" charset="0"/>
            </a:endParaRPr>
          </a:p>
        </p:txBody>
      </p:sp>
    </p:spTree>
    <p:extLst>
      <p:ext uri="{BB962C8B-B14F-4D97-AF65-F5344CB8AC3E}">
        <p14:creationId xmlns:p14="http://schemas.microsoft.com/office/powerpoint/2010/main" val="1107073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87682"/>
            <a:ext cx="7514035" cy="676406"/>
          </a:xfrm>
        </p:spPr>
        <p:txBody>
          <a:bodyPr>
            <a:normAutofit/>
          </a:bodyPr>
          <a:lstStyle/>
          <a:p>
            <a:r>
              <a:rPr lang="en-US" sz="3600" b="1" dirty="0"/>
              <a:t>Problems</a:t>
            </a:r>
            <a:endParaRPr lang="en-GB" sz="3600" b="1" dirty="0"/>
          </a:p>
        </p:txBody>
      </p:sp>
      <p:sp>
        <p:nvSpPr>
          <p:cNvPr id="4" name="TextBox 3">
            <a:extLst>
              <a:ext uri="{FF2B5EF4-FFF2-40B4-BE49-F238E27FC236}">
                <a16:creationId xmlns:a16="http://schemas.microsoft.com/office/drawing/2014/main" id="{04EA5A25-E284-485D-8A36-D84B74A96445}"/>
              </a:ext>
            </a:extLst>
          </p:cNvPr>
          <p:cNvSpPr txBox="1"/>
          <p:nvPr/>
        </p:nvSpPr>
        <p:spPr>
          <a:xfrm>
            <a:off x="693161" y="764088"/>
            <a:ext cx="7920000" cy="5902257"/>
          </a:xfrm>
          <a:prstGeom prst="rect">
            <a:avLst/>
          </a:prstGeom>
          <a:noFill/>
        </p:spPr>
        <p:txBody>
          <a:bodyPr wrap="square" rtlCol="0">
            <a:spAutoFit/>
          </a:bodyPr>
          <a:lstStyle/>
          <a:p>
            <a:pPr>
              <a:lnSpc>
                <a:spcPct val="107000"/>
              </a:lnSpc>
              <a:spcAft>
                <a:spcPts val="800"/>
              </a:spcAft>
            </a:pPr>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1. A 300mm diameter test well penetrates 27 m below the static water table. After 24 hours of pumping at 69 </a:t>
            </a:r>
            <a:r>
              <a:rPr lang="en-US" sz="2800" kern="100" dirty="0" err="1">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litres</a:t>
            </a:r>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/sec, the water level in an observation well at a distance of 95m form the test well is lowered 0.5 m and the other observation well at a distance of 35m m form the test well at a distance of 35 m from the test well, the drawdown is 1.1 m.</a:t>
            </a:r>
          </a:p>
          <a:p>
            <a:pPr>
              <a:lnSpc>
                <a:spcPct val="107000"/>
              </a:lnSpc>
              <a:spcAft>
                <a:spcPts val="800"/>
              </a:spcAft>
            </a:pPr>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a. What is the rate of flow in cubic meters per day?</a:t>
            </a:r>
          </a:p>
          <a:p>
            <a:pPr>
              <a:lnSpc>
                <a:spcPct val="107000"/>
              </a:lnSpc>
              <a:spcAft>
                <a:spcPts val="800"/>
              </a:spcAft>
            </a:pPr>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b. Compute the coefficient of permeability of the aquifer in meters per day.</a:t>
            </a:r>
          </a:p>
          <a:p>
            <a:pPr marL="285750"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2431602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87682"/>
            <a:ext cx="7514035" cy="676406"/>
          </a:xfrm>
        </p:spPr>
        <p:txBody>
          <a:bodyPr>
            <a:normAutofit/>
          </a:bodyPr>
          <a:lstStyle/>
          <a:p>
            <a:r>
              <a:rPr lang="en-US" sz="3600" b="1" dirty="0"/>
              <a:t>Problems</a:t>
            </a:r>
            <a:endParaRPr lang="en-GB" sz="36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EA5A25-E284-485D-8A36-D84B74A96445}"/>
                  </a:ext>
                </a:extLst>
              </p:cNvPr>
              <p:cNvSpPr txBox="1"/>
              <p:nvPr/>
            </p:nvSpPr>
            <p:spPr>
              <a:xfrm>
                <a:off x="693161" y="764088"/>
                <a:ext cx="7920000" cy="6671057"/>
              </a:xfrm>
              <a:prstGeom prst="rect">
                <a:avLst/>
              </a:prstGeom>
              <a:noFill/>
            </p:spPr>
            <p:txBody>
              <a:bodyPr wrap="square" rtlCol="0">
                <a:spAutoFit/>
              </a:bodyPr>
              <a:lstStyle/>
              <a:p>
                <a:pPr>
                  <a:lnSpc>
                    <a:spcPct val="107000"/>
                  </a:lnSpc>
                  <a:spcAft>
                    <a:spcPts val="800"/>
                  </a:spcAft>
                </a:pPr>
                <a:r>
                  <a:rPr lang="en-US" sz="2800" kern="100" dirty="0">
                    <a:solidFill>
                      <a:srgbClr val="000000"/>
                    </a:solidFill>
                    <a:latin typeface="Source Sans Pro" panose="020B0503030403020204" pitchFamily="34" charset="0"/>
                    <a:ea typeface="Times New Roman" panose="02020603050405020304" pitchFamily="18" charset="0"/>
                    <a:cs typeface="Times New Roman" panose="02020603050405020304" pitchFamily="18" charset="0"/>
                  </a:rPr>
                  <a:t>2</a:t>
                </a:r>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 A pumping test was performed in a well a confined aquifer to evaluate the </a:t>
                </a:r>
                <a:r>
                  <a:rPr lang="en-US" sz="2800" kern="100" dirty="0">
                    <a:solidFill>
                      <a:srgbClr val="000000"/>
                    </a:solidFill>
                    <a:latin typeface="Source Sans Pro" panose="020B0503030403020204" pitchFamily="34" charset="0"/>
                    <a:ea typeface="Times New Roman" panose="02020603050405020304" pitchFamily="18" charset="0"/>
                    <a:cs typeface="Times New Roman" panose="02020603050405020304" pitchFamily="18" charset="0"/>
                  </a:rPr>
                  <a:t>coefficient </a:t>
                </a:r>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of permeability of the soil in the aquifer. When equilibrium flow was reached, the following data were obtained: </a:t>
                </a:r>
                <a:endParaRPr lang="en-GB" sz="2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a. Equilibrium discharge of water from the well is 200 cm³/sec. </a:t>
                </a:r>
                <a:endParaRPr lang="en-GB" sz="2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b. Water levels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h</m:t>
                        </m:r>
                      </m:e>
                      <m:sub>
                        <m:r>
                          <a:rPr lang="en-GB" sz="2800" i="1">
                            <a:latin typeface="Cambria Math" panose="02040503050406030204" pitchFamily="18" charset="0"/>
                          </a:rPr>
                          <m:t>1</m:t>
                        </m:r>
                      </m:sub>
                    </m:sSub>
                  </m:oMath>
                </a14:m>
                <a:r>
                  <a:rPr lang="en-US" sz="2800" kern="100" dirty="0">
                    <a:solidFill>
                      <a:srgbClr val="000000"/>
                    </a:solidFill>
                    <a:effectLst/>
                    <a:ea typeface="Times New Roman" panose="02020603050405020304" pitchFamily="18" charset="0"/>
                    <a:cs typeface="Times New Roman" panose="02020603050405020304" pitchFamily="18" charset="0"/>
                  </a:rPr>
                  <a:t> and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h</m:t>
                        </m:r>
                      </m:e>
                      <m:sub>
                        <m:r>
                          <a:rPr lang="en-GB" sz="2800" i="1">
                            <a:latin typeface="Cambria Math" panose="02040503050406030204" pitchFamily="18" charset="0"/>
                          </a:rPr>
                          <m:t>2</m:t>
                        </m:r>
                      </m:sub>
                    </m:sSub>
                  </m:oMath>
                </a14:m>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 = 6 and 4.5m and at distances from the well (</a:t>
                </a:r>
                <a14:m>
                  <m:oMath xmlns:m="http://schemas.openxmlformats.org/officeDocument/2006/math">
                    <m:sSub>
                      <m:sSubPr>
                        <m:ctrlPr>
                          <a:rPr lang="en-GB" sz="2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GB" sz="2800"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GB" sz="28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sz="2800" kern="100" dirty="0">
                    <a:solidFill>
                      <a:srgbClr val="000000"/>
                    </a:solidFill>
                    <a:effectLst/>
                    <a:ea typeface="Times New Roman" panose="02020603050405020304" pitchFamily="18" charset="0"/>
                    <a:cs typeface="Times New Roman" panose="02020603050405020304" pitchFamily="18" charset="0"/>
                  </a:rPr>
                  <a:t> and </a:t>
                </a:r>
                <a14:m>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𝑟</m:t>
                        </m:r>
                      </m:e>
                      <m:sub>
                        <m:r>
                          <a:rPr lang="en-GB" sz="2800" i="1">
                            <a:latin typeface="Cambria Math" panose="02040503050406030204" pitchFamily="18" charset="0"/>
                          </a:rPr>
                          <m:t>2</m:t>
                        </m:r>
                      </m:sub>
                    </m:sSub>
                  </m:oMath>
                </a14:m>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 of 36 and 18m, respectively.</a:t>
                </a:r>
                <a:endParaRPr lang="en-GB" sz="2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 c. Thickness of aquifer is 5m.</a:t>
                </a:r>
                <a:endParaRPr lang="en-GB" sz="2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2800" kern="100" dirty="0">
                    <a:solidFill>
                      <a:srgbClr val="000000"/>
                    </a:solidFill>
                    <a:effectLst/>
                    <a:latin typeface="Source Sans Pro" panose="020B0503030403020204" pitchFamily="34" charset="0"/>
                    <a:ea typeface="Times New Roman" panose="02020603050405020304" pitchFamily="18" charset="0"/>
                    <a:cs typeface="Times New Roman" panose="02020603050405020304" pitchFamily="18" charset="0"/>
                  </a:rPr>
                  <a:t> Find the hydraulic conductivity (cm/day).</a:t>
                </a:r>
                <a:endParaRPr lang="en-GB" sz="28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GB" sz="2800" dirty="0"/>
              </a:p>
            </p:txBody>
          </p:sp>
        </mc:Choice>
        <mc:Fallback xmlns="">
          <p:sp>
            <p:nvSpPr>
              <p:cNvPr id="4" name="TextBox 3">
                <a:extLst>
                  <a:ext uri="{FF2B5EF4-FFF2-40B4-BE49-F238E27FC236}">
                    <a16:creationId xmlns:a16="http://schemas.microsoft.com/office/drawing/2014/main" id="{04EA5A25-E284-485D-8A36-D84B74A96445}"/>
                  </a:ext>
                </a:extLst>
              </p:cNvPr>
              <p:cNvSpPr txBox="1">
                <a:spLocks noRot="1" noChangeAspect="1" noMove="1" noResize="1" noEditPoints="1" noAdjustHandles="1" noChangeArrowheads="1" noChangeShapeType="1" noTextEdit="1"/>
              </p:cNvSpPr>
              <p:nvPr/>
            </p:nvSpPr>
            <p:spPr>
              <a:xfrm>
                <a:off x="693161" y="764088"/>
                <a:ext cx="7920000" cy="6671057"/>
              </a:xfrm>
              <a:prstGeom prst="rect">
                <a:avLst/>
              </a:prstGeom>
              <a:blipFill>
                <a:blip r:embed="rId2"/>
                <a:stretch>
                  <a:fillRect l="-1617" t="-822"/>
                </a:stretch>
              </a:blipFill>
            </p:spPr>
            <p:txBody>
              <a:bodyPr/>
              <a:lstStyle/>
              <a:p>
                <a:r>
                  <a:rPr lang="en-GB">
                    <a:noFill/>
                  </a:rPr>
                  <a:t> </a:t>
                </a:r>
              </a:p>
            </p:txBody>
          </p:sp>
        </mc:Fallback>
      </mc:AlternateContent>
    </p:spTree>
    <p:extLst>
      <p:ext uri="{BB962C8B-B14F-4D97-AF65-F5344CB8AC3E}">
        <p14:creationId xmlns:p14="http://schemas.microsoft.com/office/powerpoint/2010/main" val="81169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61564" y="120271"/>
            <a:ext cx="7636775" cy="542925"/>
          </a:xfrm>
          <a:noFill/>
        </p:spPr>
        <p:txBody>
          <a:bodyPr>
            <a:noAutofit/>
          </a:bodyPr>
          <a:lstStyle/>
          <a:p>
            <a:pPr algn="l"/>
            <a:r>
              <a:rPr lang="en-AU" altLang="en-US" sz="4000" b="1" dirty="0"/>
              <a:t>Flow of water through soil</a:t>
            </a:r>
          </a:p>
        </p:txBody>
      </p:sp>
      <p:sp>
        <p:nvSpPr>
          <p:cNvPr id="4099" name="Rectangle 3"/>
          <p:cNvSpPr>
            <a:spLocks noGrp="1" noChangeArrowheads="1"/>
          </p:cNvSpPr>
          <p:nvPr>
            <p:ph type="body" idx="1"/>
          </p:nvPr>
        </p:nvSpPr>
        <p:spPr>
          <a:xfrm>
            <a:off x="995836" y="1345584"/>
            <a:ext cx="8148164" cy="5355467"/>
          </a:xfrm>
          <a:noFill/>
        </p:spPr>
        <p:txBody>
          <a:bodyPr>
            <a:noAutofit/>
          </a:bodyPr>
          <a:lstStyle/>
          <a:p>
            <a:pPr>
              <a:buFontTx/>
              <a:buNone/>
            </a:pPr>
            <a:endParaRPr lang="en-AU" altLang="en-US" sz="2800" dirty="0"/>
          </a:p>
          <a:p>
            <a:pPr>
              <a:buFontTx/>
              <a:buNone/>
            </a:pPr>
            <a:endParaRPr lang="en-AU" altLang="en-US" sz="2800" dirty="0"/>
          </a:p>
          <a:p>
            <a:pPr marL="214313" lvl="1"/>
            <a:r>
              <a:rPr lang="en-US" altLang="en-US" sz="2800" dirty="0"/>
              <a:t>Soils are assemblages of solid particles with interconnected voids where water can flow from a point of </a:t>
            </a:r>
            <a:r>
              <a:rPr lang="en-US" altLang="en-US" sz="2800" b="1" dirty="0"/>
              <a:t>high energy to a point </a:t>
            </a:r>
            <a:r>
              <a:rPr lang="en-US" altLang="en-US" sz="2800" dirty="0"/>
              <a:t>of </a:t>
            </a:r>
            <a:r>
              <a:rPr lang="en-US" altLang="en-US" sz="2800" b="1" dirty="0"/>
              <a:t>low energy.</a:t>
            </a:r>
          </a:p>
          <a:p>
            <a:pPr marL="214313" lvl="1"/>
            <a:r>
              <a:rPr lang="en-US" altLang="en-US" sz="2800" b="1" dirty="0"/>
              <a:t>The study of flow water through porous media is important for stability analyses of earth retaining structures (</a:t>
            </a:r>
            <a:r>
              <a:rPr lang="en-AU" altLang="en-US" sz="2800" dirty="0"/>
              <a:t>retaining walls, earth dams) </a:t>
            </a:r>
            <a:r>
              <a:rPr lang="en-US" altLang="en-US" sz="2800" b="1" dirty="0"/>
              <a:t>subjected to seepage force</a:t>
            </a:r>
          </a:p>
          <a:p>
            <a:r>
              <a:rPr lang="en-AU" altLang="en-US" sz="2800" dirty="0"/>
              <a:t>There are 2 main issues</a:t>
            </a:r>
          </a:p>
          <a:p>
            <a:pPr lvl="1"/>
            <a:r>
              <a:rPr lang="en-AU" altLang="en-US" sz="2800" dirty="0"/>
              <a:t>Quantity of water flowing </a:t>
            </a:r>
            <a:r>
              <a:rPr lang="en-US" altLang="en-US" sz="2800" dirty="0"/>
              <a:t>that will be lost by percolation through a dam or its subsoil</a:t>
            </a:r>
            <a:endParaRPr lang="en-US" altLang="en-US" sz="2800" b="1" dirty="0"/>
          </a:p>
          <a:p>
            <a:pPr lvl="1"/>
            <a:r>
              <a:rPr lang="en-AU" altLang="en-US" sz="2800" dirty="0"/>
              <a:t>Pore water pressures When water flows pore water pressures change.</a:t>
            </a:r>
            <a:endParaRPr lang="en-AU" altLang="en-US" sz="2800" b="1" dirty="0"/>
          </a:p>
          <a:p>
            <a:pPr marL="0" indent="0">
              <a:buNone/>
            </a:pPr>
            <a:endParaRPr lang="en-US" altLang="en-US" sz="2800" b="1" dirty="0"/>
          </a:p>
          <a:p>
            <a:pPr marL="0" indent="0">
              <a:buNone/>
            </a:pPr>
            <a:endParaRPr lang="en-US" altLang="en-US" sz="2800" b="1" dirty="0"/>
          </a:p>
          <a:p>
            <a:endParaRPr lang="en-AU" altLang="en-US" sz="2800" dirty="0"/>
          </a:p>
        </p:txBody>
      </p:sp>
    </p:spTree>
    <p:extLst>
      <p:ext uri="{BB962C8B-B14F-4D97-AF65-F5344CB8AC3E}">
        <p14:creationId xmlns:p14="http://schemas.microsoft.com/office/powerpoint/2010/main" val="9544368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9">
                                            <p:txEl>
                                              <p:pRg st="2" end="2"/>
                                            </p:txEl>
                                          </p:spTgt>
                                        </p:tgtEl>
                                        <p:attrNameLst>
                                          <p:attrName>style.visibility</p:attrName>
                                        </p:attrNameLst>
                                      </p:cBhvr>
                                      <p:to>
                                        <p:strVal val="visible"/>
                                      </p:to>
                                    </p:set>
                                    <p:animEffect transition="in" filter="wipe(left)">
                                      <p:cBhvr>
                                        <p:cTn id="7" dur="500"/>
                                        <p:tgtEl>
                                          <p:spTgt spid="4099">
                                            <p:txEl>
                                              <p:pRg st="2" end="2"/>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99">
                                            <p:txEl>
                                              <p:pRg st="3" end="3"/>
                                            </p:txEl>
                                          </p:spTgt>
                                        </p:tgtEl>
                                        <p:attrNameLst>
                                          <p:attrName>style.visibility</p:attrName>
                                        </p:attrNameLst>
                                      </p:cBhvr>
                                      <p:to>
                                        <p:strVal val="visible"/>
                                      </p:to>
                                    </p:set>
                                    <p:animEffect transition="in" filter="wipe(left)">
                                      <p:cBhvr>
                                        <p:cTn id="10" dur="500"/>
                                        <p:tgtEl>
                                          <p:spTgt spid="409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animEffect transition="in" filter="wipe(left)">
                                      <p:cBhvr>
                                        <p:cTn id="15" dur="500"/>
                                        <p:tgtEl>
                                          <p:spTgt spid="4099">
                                            <p:txEl>
                                              <p:pRg st="4" end="4"/>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099">
                                            <p:txEl>
                                              <p:pRg st="5" end="5"/>
                                            </p:txEl>
                                          </p:spTgt>
                                        </p:tgtEl>
                                        <p:attrNameLst>
                                          <p:attrName>style.visibility</p:attrName>
                                        </p:attrNameLst>
                                      </p:cBhvr>
                                      <p:to>
                                        <p:strVal val="visible"/>
                                      </p:to>
                                    </p:set>
                                    <p:animEffect transition="in" filter="wipe(left)">
                                      <p:cBhvr>
                                        <p:cTn id="18" dur="500"/>
                                        <p:tgtEl>
                                          <p:spTgt spid="4099">
                                            <p:txEl>
                                              <p:pRg st="5" end="5"/>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099">
                                            <p:txEl>
                                              <p:pRg st="6" end="6"/>
                                            </p:txEl>
                                          </p:spTgt>
                                        </p:tgtEl>
                                        <p:attrNameLst>
                                          <p:attrName>style.visibility</p:attrName>
                                        </p:attrNameLst>
                                      </p:cBhvr>
                                      <p:to>
                                        <p:strVal val="visible"/>
                                      </p:to>
                                    </p:set>
                                    <p:animEffect transition="in" filter="wipe(left)">
                                      <p:cBhvr>
                                        <p:cTn id="21" dur="500"/>
                                        <p:tgtEl>
                                          <p:spTgt spid="4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87682"/>
            <a:ext cx="7514035" cy="676406"/>
          </a:xfrm>
        </p:spPr>
        <p:txBody>
          <a:bodyPr>
            <a:normAutofit/>
          </a:bodyPr>
          <a:lstStyle/>
          <a:p>
            <a:r>
              <a:rPr lang="en-US" sz="3600" b="1" dirty="0"/>
              <a:t>Problems</a:t>
            </a:r>
            <a:endParaRPr lang="en-GB" sz="3600" b="1" dirty="0"/>
          </a:p>
        </p:txBody>
      </p:sp>
      <p:sp>
        <p:nvSpPr>
          <p:cNvPr id="4" name="TextBox 3">
            <a:extLst>
              <a:ext uri="{FF2B5EF4-FFF2-40B4-BE49-F238E27FC236}">
                <a16:creationId xmlns:a16="http://schemas.microsoft.com/office/drawing/2014/main" id="{04EA5A25-E284-485D-8A36-D84B74A96445}"/>
              </a:ext>
            </a:extLst>
          </p:cNvPr>
          <p:cNvSpPr txBox="1"/>
          <p:nvPr/>
        </p:nvSpPr>
        <p:spPr>
          <a:xfrm>
            <a:off x="789139" y="764086"/>
            <a:ext cx="7920000" cy="6475299"/>
          </a:xfrm>
          <a:prstGeom prst="rect">
            <a:avLst/>
          </a:prstGeom>
          <a:noFill/>
        </p:spPr>
        <p:txBody>
          <a:bodyPr wrap="square" rtlCol="0">
            <a:spAutoFit/>
          </a:bodyPr>
          <a:lstStyle/>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4. A well is constructed to pump water from a confined aquifer. Two observation wells are constructed at distances of 100 m and 1000 m respectively. Water is pump from the pumping well at a rate of 0.2 m³ /min. At steady state, the drawdown is observed as 2m and 8m respectively in the farthest and the nearest observation wells. Diameter of the test well is 1m. The thickness of the aquifer is 20 m.</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a. Determine the hydraulic conductivity in cm/sec.</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b. Determine the transmissivity in cm²/sec.</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c. Determine the drawdown in the test well.</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a:t>
            </a:r>
            <a:endParaRPr lang="en-GB" sz="2800" dirty="0"/>
          </a:p>
        </p:txBody>
      </p:sp>
    </p:spTree>
    <p:extLst>
      <p:ext uri="{BB962C8B-B14F-4D97-AF65-F5344CB8AC3E}">
        <p14:creationId xmlns:p14="http://schemas.microsoft.com/office/powerpoint/2010/main" val="851029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685801"/>
            <a:ext cx="7514035" cy="610931"/>
          </a:xfrm>
        </p:spPr>
        <p:txBody>
          <a:bodyPr>
            <a:normAutofit fontScale="90000"/>
          </a:bodyPr>
          <a:lstStyle/>
          <a:p>
            <a:r>
              <a:rPr lang="en-US" sz="3600" b="1" dirty="0"/>
              <a:t>Problems</a:t>
            </a:r>
            <a:endParaRPr lang="en-GB" sz="3600" b="1" dirty="0"/>
          </a:p>
        </p:txBody>
      </p:sp>
      <p:pic>
        <p:nvPicPr>
          <p:cNvPr id="11" name="Content Placeholder 10">
            <a:extLst>
              <a:ext uri="{FF2B5EF4-FFF2-40B4-BE49-F238E27FC236}">
                <a16:creationId xmlns:a16="http://schemas.microsoft.com/office/drawing/2014/main" id="{9C9641B8-83B7-4029-AB7E-A0D072E0A3B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9140" y="1603332"/>
            <a:ext cx="3995586" cy="4697260"/>
          </a:xfrm>
        </p:spPr>
      </p:pic>
      <p:sp>
        <p:nvSpPr>
          <p:cNvPr id="4" name="TextBox 3">
            <a:extLst>
              <a:ext uri="{FF2B5EF4-FFF2-40B4-BE49-F238E27FC236}">
                <a16:creationId xmlns:a16="http://schemas.microsoft.com/office/drawing/2014/main" id="{04EA5A25-E284-485D-8A36-D84B74A96445}"/>
              </a:ext>
            </a:extLst>
          </p:cNvPr>
          <p:cNvSpPr txBox="1"/>
          <p:nvPr/>
        </p:nvSpPr>
        <p:spPr>
          <a:xfrm>
            <a:off x="789139" y="764086"/>
            <a:ext cx="7920000" cy="532646"/>
          </a:xfrm>
          <a:prstGeom prst="rect">
            <a:avLst/>
          </a:prstGeom>
          <a:noFill/>
        </p:spPr>
        <p:txBody>
          <a:bodyPr wrap="square" rtlCol="0">
            <a:spAutoFit/>
          </a:bodyPr>
          <a:lstStyle/>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a:t>
            </a:r>
            <a:endParaRPr lang="en-GB" sz="2800" dirty="0"/>
          </a:p>
        </p:txBody>
      </p:sp>
      <p:pic>
        <p:nvPicPr>
          <p:cNvPr id="15" name="Content Placeholder 14">
            <a:extLst>
              <a:ext uri="{FF2B5EF4-FFF2-40B4-BE49-F238E27FC236}">
                <a16:creationId xmlns:a16="http://schemas.microsoft.com/office/drawing/2014/main" id="{8014006B-3216-4930-BD8C-502035569D3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72625" y="1603332"/>
            <a:ext cx="3753850" cy="4697260"/>
          </a:xfrm>
        </p:spPr>
      </p:pic>
    </p:spTree>
    <p:extLst>
      <p:ext uri="{BB962C8B-B14F-4D97-AF65-F5344CB8AC3E}">
        <p14:creationId xmlns:p14="http://schemas.microsoft.com/office/powerpoint/2010/main" val="1072965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87682"/>
            <a:ext cx="7514035" cy="676406"/>
          </a:xfrm>
        </p:spPr>
        <p:txBody>
          <a:bodyPr>
            <a:normAutofit/>
          </a:bodyPr>
          <a:lstStyle/>
          <a:p>
            <a:r>
              <a:rPr lang="en-US" sz="3600" b="1" dirty="0"/>
              <a:t>Problems</a:t>
            </a:r>
            <a:endParaRPr lang="en-GB" sz="3600" b="1" dirty="0"/>
          </a:p>
        </p:txBody>
      </p:sp>
      <p:sp>
        <p:nvSpPr>
          <p:cNvPr id="4" name="TextBox 3">
            <a:extLst>
              <a:ext uri="{FF2B5EF4-FFF2-40B4-BE49-F238E27FC236}">
                <a16:creationId xmlns:a16="http://schemas.microsoft.com/office/drawing/2014/main" id="{04EA5A25-E284-485D-8A36-D84B74A96445}"/>
              </a:ext>
            </a:extLst>
          </p:cNvPr>
          <p:cNvSpPr txBox="1"/>
          <p:nvPr/>
        </p:nvSpPr>
        <p:spPr>
          <a:xfrm>
            <a:off x="789139" y="764086"/>
            <a:ext cx="7920000" cy="5092228"/>
          </a:xfrm>
          <a:prstGeom prst="rect">
            <a:avLst/>
          </a:prstGeom>
          <a:noFill/>
        </p:spPr>
        <p:txBody>
          <a:bodyPr wrap="square" rtlCol="0">
            <a:spAutoFit/>
          </a:bodyPr>
          <a:lstStyle/>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5. A certain 20 m thick sandy aquifer has a transmissivity of 0.12 m²/sec and a void ratio of 0.91. Ground water is flowing through this aquifer with a hydraulic gradient of 0.0065.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a. Compute the hydraulic conductivity of the sand aquifer.</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b. Compute the seepage velocity.</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c. How much time would be required for water to travel 1km through this aquifer?</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a:t>
            </a:r>
            <a:endParaRPr lang="en-GB" sz="2800" dirty="0"/>
          </a:p>
        </p:txBody>
      </p:sp>
    </p:spTree>
    <p:extLst>
      <p:ext uri="{BB962C8B-B14F-4D97-AF65-F5344CB8AC3E}">
        <p14:creationId xmlns:p14="http://schemas.microsoft.com/office/powerpoint/2010/main" val="1060001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87682"/>
            <a:ext cx="7514035" cy="676406"/>
          </a:xfrm>
        </p:spPr>
        <p:txBody>
          <a:bodyPr>
            <a:normAutofit/>
          </a:bodyPr>
          <a:lstStyle/>
          <a:p>
            <a:r>
              <a:rPr lang="en-US" sz="3600" b="1" dirty="0"/>
              <a:t>Problems</a:t>
            </a:r>
            <a:endParaRPr lang="en-GB" sz="3600" b="1" dirty="0"/>
          </a:p>
        </p:txBody>
      </p:sp>
      <p:sp>
        <p:nvSpPr>
          <p:cNvPr id="4" name="TextBox 3">
            <a:extLst>
              <a:ext uri="{FF2B5EF4-FFF2-40B4-BE49-F238E27FC236}">
                <a16:creationId xmlns:a16="http://schemas.microsoft.com/office/drawing/2014/main" id="{04EA5A25-E284-485D-8A36-D84B74A96445}"/>
              </a:ext>
            </a:extLst>
          </p:cNvPr>
          <p:cNvSpPr txBox="1"/>
          <p:nvPr/>
        </p:nvSpPr>
        <p:spPr>
          <a:xfrm>
            <a:off x="789139" y="764086"/>
            <a:ext cx="7920000" cy="4272773"/>
          </a:xfrm>
          <a:prstGeom prst="rect">
            <a:avLst/>
          </a:prstGeom>
          <a:noFill/>
        </p:spPr>
        <p:txBody>
          <a:bodyPr wrap="square" rtlCol="0">
            <a:spAutoFit/>
          </a:bodyPr>
          <a:lstStyle/>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6. Refer to the constant-head arrangement shown in Figure 7.5. For a test, the following are given.</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L  =18 in.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A = area of the specimen = 3.5 in.2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Constant-head difference, h = 28 in.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Water collected in 3 min = 21.58 in.3. Calculate the hydraulic conductivity (in./sec).</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a:t>
            </a:r>
            <a:endParaRPr lang="en-GB" sz="2800" dirty="0"/>
          </a:p>
        </p:txBody>
      </p:sp>
    </p:spTree>
    <p:extLst>
      <p:ext uri="{BB962C8B-B14F-4D97-AF65-F5344CB8AC3E}">
        <p14:creationId xmlns:p14="http://schemas.microsoft.com/office/powerpoint/2010/main" val="3809861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87682"/>
            <a:ext cx="7514035" cy="676406"/>
          </a:xfrm>
        </p:spPr>
        <p:txBody>
          <a:bodyPr>
            <a:normAutofit/>
          </a:bodyPr>
          <a:lstStyle/>
          <a:p>
            <a:r>
              <a:rPr lang="en-US" sz="3600" b="1" dirty="0"/>
              <a:t>Problems</a:t>
            </a:r>
            <a:endParaRPr lang="en-GB" sz="3600" b="1" dirty="0"/>
          </a:p>
        </p:txBody>
      </p:sp>
      <p:sp>
        <p:nvSpPr>
          <p:cNvPr id="4" name="TextBox 3">
            <a:extLst>
              <a:ext uri="{FF2B5EF4-FFF2-40B4-BE49-F238E27FC236}">
                <a16:creationId xmlns:a16="http://schemas.microsoft.com/office/drawing/2014/main" id="{04EA5A25-E284-485D-8A36-D84B74A96445}"/>
              </a:ext>
            </a:extLst>
          </p:cNvPr>
          <p:cNvSpPr txBox="1"/>
          <p:nvPr/>
        </p:nvSpPr>
        <p:spPr>
          <a:xfrm>
            <a:off x="789139" y="764086"/>
            <a:ext cx="7920000" cy="5963620"/>
          </a:xfrm>
          <a:prstGeom prst="rect">
            <a:avLst/>
          </a:prstGeom>
          <a:noFill/>
        </p:spPr>
        <p:txBody>
          <a:bodyPr wrap="square" rtlCol="0">
            <a:spAutoFit/>
          </a:bodyPr>
          <a:lstStyle/>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7. For a falling-head permeability test, the following are given:</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Length of the soil specimen = 20 in.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Area of the soil specimen = 4 in.2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Area of the standpipe = 0.2 in.2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Head difference at time t = 0 is 30 in.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Head difference at time t = 10 min is 12 in.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Determine the hydraulic conductivity of the soil (in./min).</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What was the head difference at time t = 5 min?</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a:t>
            </a:r>
            <a:endParaRPr lang="en-GB" sz="2800" dirty="0"/>
          </a:p>
        </p:txBody>
      </p:sp>
    </p:spTree>
    <p:extLst>
      <p:ext uri="{BB962C8B-B14F-4D97-AF65-F5344CB8AC3E}">
        <p14:creationId xmlns:p14="http://schemas.microsoft.com/office/powerpoint/2010/main" val="539111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87682"/>
            <a:ext cx="7514035" cy="676406"/>
          </a:xfrm>
        </p:spPr>
        <p:txBody>
          <a:bodyPr>
            <a:normAutofit/>
          </a:bodyPr>
          <a:lstStyle/>
          <a:p>
            <a:r>
              <a:rPr lang="en-US" sz="3600" b="1" dirty="0"/>
              <a:t>Try Problems</a:t>
            </a:r>
            <a:endParaRPr lang="en-GB" sz="3600" b="1" dirty="0"/>
          </a:p>
        </p:txBody>
      </p:sp>
      <p:sp>
        <p:nvSpPr>
          <p:cNvPr id="4" name="TextBox 3">
            <a:extLst>
              <a:ext uri="{FF2B5EF4-FFF2-40B4-BE49-F238E27FC236}">
                <a16:creationId xmlns:a16="http://schemas.microsoft.com/office/drawing/2014/main" id="{04EA5A25-E284-485D-8A36-D84B74A96445}"/>
              </a:ext>
            </a:extLst>
          </p:cNvPr>
          <p:cNvSpPr txBox="1"/>
          <p:nvPr/>
        </p:nvSpPr>
        <p:spPr>
          <a:xfrm>
            <a:off x="198000" y="764088"/>
            <a:ext cx="8748000" cy="6167522"/>
          </a:xfrm>
          <a:prstGeom prst="rect">
            <a:avLst/>
          </a:prstGeom>
          <a:noFill/>
        </p:spPr>
        <p:txBody>
          <a:bodyPr wrap="square" rtlCol="0">
            <a:spAutoFit/>
          </a:bodyPr>
          <a:lstStyle/>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1. At one location on the ground a porous layer lies above an impervious stratum. The thickness of this porous layer is 7 meters. Water table also lies in the porous layer and it is at the depth of 1.5 m below the ground surface. A test well is drilled into the ground which penetrates the whole thickness of this permeable layer. Through this well the water is pumped out at the rate of 100 </a:t>
            </a:r>
            <a:r>
              <a:rPr lang="en-US" sz="2800" kern="100" dirty="0" err="1">
                <a:solidFill>
                  <a:srgbClr val="000000"/>
                </a:solidFill>
                <a:latin typeface="Source Sans Pro" panose="020B0503030403020204" pitchFamily="34" charset="0"/>
                <a:cs typeface="Times New Roman" panose="02020603050405020304" pitchFamily="18" charset="0"/>
              </a:rPr>
              <a:t>litres</a:t>
            </a:r>
            <a:r>
              <a:rPr lang="en-US" sz="2800" kern="100" dirty="0">
                <a:solidFill>
                  <a:srgbClr val="000000"/>
                </a:solidFill>
                <a:latin typeface="Source Sans Pro" panose="020B0503030403020204" pitchFamily="34" charset="0"/>
                <a:cs typeface="Times New Roman" panose="02020603050405020304" pitchFamily="18" charset="0"/>
              </a:rPr>
              <a:t>/sec. The drawdown of the water table because of this pumping out is observed by making observation wells at a distance of 7 m and 21 m from the test well. The drawdown observed at 7 m is 3 m and at 21 m it is 0.8 m.</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What is the coefficient of permeability of that porous layer of soil? </a:t>
            </a:r>
            <a:endParaRPr lang="en-GB" sz="2800" dirty="0"/>
          </a:p>
        </p:txBody>
      </p:sp>
    </p:spTree>
    <p:extLst>
      <p:ext uri="{BB962C8B-B14F-4D97-AF65-F5344CB8AC3E}">
        <p14:creationId xmlns:p14="http://schemas.microsoft.com/office/powerpoint/2010/main" val="2702406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87682"/>
            <a:ext cx="7514035" cy="676406"/>
          </a:xfrm>
        </p:spPr>
        <p:txBody>
          <a:bodyPr>
            <a:normAutofit/>
          </a:bodyPr>
          <a:lstStyle/>
          <a:p>
            <a:r>
              <a:rPr lang="en-US" sz="3600" b="1" dirty="0"/>
              <a:t>Try Problems</a:t>
            </a:r>
            <a:endParaRPr lang="en-GB" sz="3600" b="1" dirty="0"/>
          </a:p>
        </p:txBody>
      </p:sp>
      <p:sp>
        <p:nvSpPr>
          <p:cNvPr id="4" name="TextBox 3">
            <a:extLst>
              <a:ext uri="{FF2B5EF4-FFF2-40B4-BE49-F238E27FC236}">
                <a16:creationId xmlns:a16="http://schemas.microsoft.com/office/drawing/2014/main" id="{04EA5A25-E284-485D-8A36-D84B74A96445}"/>
              </a:ext>
            </a:extLst>
          </p:cNvPr>
          <p:cNvSpPr txBox="1"/>
          <p:nvPr/>
        </p:nvSpPr>
        <p:spPr>
          <a:xfrm>
            <a:off x="396000" y="793070"/>
            <a:ext cx="8748000" cy="6064930"/>
          </a:xfrm>
          <a:prstGeom prst="rect">
            <a:avLst/>
          </a:prstGeom>
          <a:noFill/>
        </p:spPr>
        <p:txBody>
          <a:bodyPr wrap="square" rtlCol="0">
            <a:spAutoFit/>
          </a:bodyPr>
          <a:lstStyle/>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2. At one location on the ground a porous layer is observed between two impervious layers of soil. The porous layer, which has the thickness of 4 m, lies under the impervious soil layer of thickness 5 m. A test well is drilled into the ground which penetrates the whole thickness of this permeable layer. Through this well the water is pumped out at the rate of 20 L/sec. The influence of this pumping out on water level is observed by making observation wells at a distance of 5 m and 11 m from the test well. The water level in these well is observed at 3.5 m and 3m below the ground surface in 5 m and 11 m distant well respectively. What is the coefficient of permeability of that porous layer of soil?</a:t>
            </a:r>
            <a:endParaRPr lang="en-GB" sz="2800" dirty="0"/>
          </a:p>
        </p:txBody>
      </p:sp>
    </p:spTree>
    <p:extLst>
      <p:ext uri="{BB962C8B-B14F-4D97-AF65-F5344CB8AC3E}">
        <p14:creationId xmlns:p14="http://schemas.microsoft.com/office/powerpoint/2010/main" val="1987800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420-935C-4130-A478-B4F990D59EE3}"/>
              </a:ext>
            </a:extLst>
          </p:cNvPr>
          <p:cNvSpPr>
            <a:spLocks noGrp="1"/>
          </p:cNvSpPr>
          <p:nvPr>
            <p:ph type="title"/>
          </p:nvPr>
        </p:nvSpPr>
        <p:spPr>
          <a:xfrm>
            <a:off x="1113234" y="87682"/>
            <a:ext cx="7514035" cy="676406"/>
          </a:xfrm>
        </p:spPr>
        <p:txBody>
          <a:bodyPr>
            <a:normAutofit/>
          </a:bodyPr>
          <a:lstStyle/>
          <a:p>
            <a:r>
              <a:rPr lang="en-US" sz="3600" b="1" dirty="0"/>
              <a:t>Try Problems</a:t>
            </a:r>
            <a:endParaRPr lang="en-GB" sz="3600" b="1" dirty="0"/>
          </a:p>
        </p:txBody>
      </p:sp>
      <p:sp>
        <p:nvSpPr>
          <p:cNvPr id="4" name="TextBox 3">
            <a:extLst>
              <a:ext uri="{FF2B5EF4-FFF2-40B4-BE49-F238E27FC236}">
                <a16:creationId xmlns:a16="http://schemas.microsoft.com/office/drawing/2014/main" id="{04EA5A25-E284-485D-8A36-D84B74A96445}"/>
              </a:ext>
            </a:extLst>
          </p:cNvPr>
          <p:cNvSpPr txBox="1"/>
          <p:nvPr/>
        </p:nvSpPr>
        <p:spPr>
          <a:xfrm>
            <a:off x="396000" y="793070"/>
            <a:ext cx="8748000" cy="6424900"/>
          </a:xfrm>
          <a:prstGeom prst="rect">
            <a:avLst/>
          </a:prstGeom>
          <a:noFill/>
        </p:spPr>
        <p:txBody>
          <a:bodyPr wrap="square" rtlCol="0">
            <a:spAutoFit/>
          </a:bodyPr>
          <a:lstStyle/>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3. For a falling-head permeability test, the following are given: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Length of soil specimen = 700 mm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Area of the soil specimen = 20 cm2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Area of the standpipe = 1.05 cm2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Head difference at time t = 0 is 800 mm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 Head difference at time t  = 8 min is 500 mm </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Determine the absolute permeability of the soil.</a:t>
            </a:r>
          </a:p>
          <a:p>
            <a:pPr>
              <a:lnSpc>
                <a:spcPct val="107000"/>
              </a:lnSpc>
              <a:spcAft>
                <a:spcPts val="800"/>
              </a:spcAft>
            </a:pPr>
            <a:r>
              <a:rPr lang="en-US" sz="2800" kern="100" dirty="0">
                <a:solidFill>
                  <a:srgbClr val="000000"/>
                </a:solidFill>
                <a:latin typeface="Source Sans Pro" panose="020B0503030403020204" pitchFamily="34" charset="0"/>
                <a:cs typeface="Times New Roman" panose="02020603050405020304" pitchFamily="18" charset="0"/>
              </a:rPr>
              <a:t>What is the head difference at time t  6 min? Assume that the test was conducted at 20℃, and at 20℃, 𝛾_𝑤 = 9.789 </a:t>
            </a:r>
            <a:r>
              <a:rPr lang="en-US" sz="2800" kern="100" dirty="0" err="1">
                <a:solidFill>
                  <a:srgbClr val="000000"/>
                </a:solidFill>
                <a:latin typeface="Source Sans Pro" panose="020B0503030403020204" pitchFamily="34" charset="0"/>
                <a:cs typeface="Times New Roman" panose="02020603050405020304" pitchFamily="18" charset="0"/>
              </a:rPr>
              <a:t>kN</a:t>
            </a:r>
            <a:r>
              <a:rPr lang="en-US" sz="2800" kern="100" dirty="0">
                <a:solidFill>
                  <a:srgbClr val="000000"/>
                </a:solidFill>
                <a:latin typeface="Source Sans Pro" panose="020B0503030403020204" pitchFamily="34" charset="0"/>
                <a:cs typeface="Times New Roman" panose="02020603050405020304" pitchFamily="18" charset="0"/>
              </a:rPr>
              <a:t>/m3 and 𝜂 = 1.005 x 10-3 N.s/m2 . </a:t>
            </a:r>
          </a:p>
          <a:p>
            <a:pPr>
              <a:lnSpc>
                <a:spcPct val="107000"/>
              </a:lnSpc>
              <a:spcAft>
                <a:spcPts val="800"/>
              </a:spcAft>
            </a:pPr>
            <a:endParaRPr lang="en-GB" sz="2800" dirty="0"/>
          </a:p>
        </p:txBody>
      </p:sp>
    </p:spTree>
    <p:extLst>
      <p:ext uri="{BB962C8B-B14F-4D97-AF65-F5344CB8AC3E}">
        <p14:creationId xmlns:p14="http://schemas.microsoft.com/office/powerpoint/2010/main" val="370624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1016286" y="2323807"/>
            <a:ext cx="7894673" cy="3953436"/>
          </a:xfrm>
        </p:spPr>
        <p:txBody>
          <a:bodyPr>
            <a:noAutofit/>
          </a:bodyPr>
          <a:lstStyle/>
          <a:p>
            <a:endParaRPr lang="en-US" altLang="en-US" sz="3000" dirty="0"/>
          </a:p>
          <a:p>
            <a:endParaRPr lang="en-US" altLang="en-US" sz="3000" dirty="0"/>
          </a:p>
          <a:p>
            <a:r>
              <a:rPr lang="en-US" altLang="en-US" sz="3000" dirty="0"/>
              <a:t>The property of soils that allows flow of fluid through  its interconnected void space at some rate. </a:t>
            </a:r>
          </a:p>
          <a:p>
            <a:r>
              <a:rPr lang="en-US" altLang="en-US" sz="3000" dirty="0"/>
              <a:t>It is a measure of how easily a fluid (e.g. water) can pass through the soil or t</a:t>
            </a:r>
            <a:r>
              <a:rPr lang="en-US" sz="3000" dirty="0">
                <a:cs typeface="Times New Roman" pitchFamily="18" charset="0"/>
              </a:rPr>
              <a:t>he measure of the soil’s ability to permit water to flow through its pores or voids</a:t>
            </a:r>
          </a:p>
          <a:p>
            <a:r>
              <a:rPr lang="en-US" altLang="en-US" sz="3000" dirty="0"/>
              <a:t>This property is a product of the granular nature of the soil, although it can be affected by other factors (such as water bonding in clays). </a:t>
            </a:r>
          </a:p>
          <a:p>
            <a:r>
              <a:rPr lang="en-US" altLang="en-US" sz="3000" dirty="0"/>
              <a:t>Different soils have different permeabilities.</a:t>
            </a:r>
          </a:p>
          <a:p>
            <a:endParaRPr lang="en-US" altLang="en-US" sz="3000" dirty="0"/>
          </a:p>
          <a:p>
            <a:endParaRPr lang="en-US" altLang="en-US" sz="3000" b="1" dirty="0"/>
          </a:p>
          <a:p>
            <a:endParaRPr lang="en-US" altLang="en-US" sz="3000" dirty="0"/>
          </a:p>
        </p:txBody>
      </p:sp>
      <p:sp>
        <p:nvSpPr>
          <p:cNvPr id="4" name="Slide Number Placeholder 3"/>
          <p:cNvSpPr>
            <a:spLocks noGrp="1"/>
          </p:cNvSpPr>
          <p:nvPr>
            <p:ph type="sldNum" sz="quarter" idx="11"/>
          </p:nvPr>
        </p:nvSpPr>
        <p:spPr>
          <a:xfrm>
            <a:off x="3830868" y="5726907"/>
            <a:ext cx="5313133" cy="273844"/>
          </a:xfrm>
        </p:spPr>
        <p:txBody>
          <a:bodyPr/>
          <a:lstStyle>
            <a:lvl1pPr eaLnBrk="0" hangingPunct="0">
              <a:defRPr sz="1800">
                <a:solidFill>
                  <a:schemeClr val="tx1"/>
                </a:solidFill>
                <a:latin typeface="Times New Roman" panose="02020603050405020304" pitchFamily="18" charset="0"/>
              </a:defRPr>
            </a:lvl1pPr>
            <a:lvl2pPr marL="557213" indent="-214313"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27A0CE7A-9024-4F08-AC01-D020E3BCE538}" type="slidenum">
              <a:rPr lang="en-AU" altLang="en-US" sz="1050">
                <a:latin typeface="Arial" panose="020B0604020202020204" pitchFamily="34" charset="0"/>
              </a:rPr>
              <a:pPr eaLnBrk="1" hangingPunct="1"/>
              <a:t>6</a:t>
            </a:fld>
            <a:endParaRPr lang="en-AU" altLang="en-US" sz="1050">
              <a:latin typeface="Arial" panose="020B0604020202020204" pitchFamily="34" charset="0"/>
            </a:endParaRPr>
          </a:p>
        </p:txBody>
      </p:sp>
      <p:sp>
        <p:nvSpPr>
          <p:cNvPr id="5" name="Rectangle 2"/>
          <p:cNvSpPr>
            <a:spLocks noGrp="1" noChangeArrowheads="1"/>
          </p:cNvSpPr>
          <p:nvPr>
            <p:ph type="title"/>
          </p:nvPr>
        </p:nvSpPr>
        <p:spPr>
          <a:xfrm>
            <a:off x="1409985" y="161214"/>
            <a:ext cx="5829300" cy="542925"/>
          </a:xfrm>
          <a:noFill/>
        </p:spPr>
        <p:txBody>
          <a:bodyPr>
            <a:noAutofit/>
          </a:bodyPr>
          <a:lstStyle/>
          <a:p>
            <a:pPr algn="l"/>
            <a:r>
              <a:rPr lang="en-US" altLang="en-US" sz="4400" b="1" dirty="0"/>
              <a:t>What is Permeability?</a:t>
            </a:r>
            <a:endParaRPr lang="en-AU" altLang="en-US" sz="4400" b="1" dirty="0"/>
          </a:p>
        </p:txBody>
      </p:sp>
    </p:spTree>
    <p:extLst>
      <p:ext uri="{BB962C8B-B14F-4D97-AF65-F5344CB8AC3E}">
        <p14:creationId xmlns:p14="http://schemas.microsoft.com/office/powerpoint/2010/main" val="3834054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xfrm>
            <a:off x="8748082" y="5770968"/>
            <a:ext cx="413375" cy="2738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557213" indent="-214313">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cs typeface="Arial" panose="020B0604020202020204" pitchFamily="34" charset="0"/>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cs typeface="Arial" panose="020B0604020202020204" pitchFamily="34" charset="0"/>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0B245863-8603-4B31-AB45-F2DD1E941332}" type="slidenum">
              <a:rPr lang="ar-SA" altLang="en-US" sz="1050"/>
              <a:pPr>
                <a:spcBef>
                  <a:spcPct val="0"/>
                </a:spcBef>
                <a:buClrTx/>
                <a:buSzTx/>
                <a:buFontTx/>
                <a:buNone/>
              </a:pPr>
              <a:t>7</a:t>
            </a:fld>
            <a:endParaRPr lang="en-US" altLang="en-US" sz="1050" dirty="0"/>
          </a:p>
        </p:txBody>
      </p:sp>
      <p:sp>
        <p:nvSpPr>
          <p:cNvPr id="55299" name="Rectangle 2"/>
          <p:cNvSpPr>
            <a:spLocks noGrp="1" noChangeArrowheads="1"/>
          </p:cNvSpPr>
          <p:nvPr>
            <p:ph type="title"/>
          </p:nvPr>
        </p:nvSpPr>
        <p:spPr>
          <a:xfrm>
            <a:off x="747109" y="-66758"/>
            <a:ext cx="7868438" cy="546497"/>
          </a:xfrm>
        </p:spPr>
        <p:txBody>
          <a:bodyPr vert="horz" lIns="67866" tIns="33338" rIns="67866" bIns="33338" rtlCol="0" anchor="ctr">
            <a:noAutofit/>
          </a:bodyPr>
          <a:lstStyle/>
          <a:p>
            <a:pPr algn="ctr" eaLnBrk="1" hangingPunct="1">
              <a:defRPr/>
            </a:pPr>
            <a:r>
              <a:rPr lang="en-US" sz="4000" b="1" dirty="0">
                <a:cs typeface="+mn-cs"/>
              </a:rPr>
              <a:t>Importance of Permeability</a:t>
            </a:r>
            <a:endParaRPr lang="en-US" sz="4000" b="1" dirty="0"/>
          </a:p>
        </p:txBody>
      </p:sp>
      <p:grpSp>
        <p:nvGrpSpPr>
          <p:cNvPr id="2" name="Group 1"/>
          <p:cNvGrpSpPr/>
          <p:nvPr/>
        </p:nvGrpSpPr>
        <p:grpSpPr>
          <a:xfrm>
            <a:off x="2262458" y="5429250"/>
            <a:ext cx="4452237" cy="1428750"/>
            <a:chOff x="2262458" y="5429250"/>
            <a:chExt cx="4452237" cy="1428750"/>
          </a:xfrm>
        </p:grpSpPr>
        <p:sp>
          <p:nvSpPr>
            <p:cNvPr id="11269" name="Line 21"/>
            <p:cNvSpPr>
              <a:spLocks noChangeShapeType="1"/>
            </p:cNvSpPr>
            <p:nvPr/>
          </p:nvSpPr>
          <p:spPr bwMode="auto">
            <a:xfrm flipH="1">
              <a:off x="6042362" y="6757421"/>
              <a:ext cx="400050" cy="0"/>
            </a:xfrm>
            <a:prstGeom prst="line">
              <a:avLst/>
            </a:prstGeom>
            <a:noFill/>
            <a:ln w="28575">
              <a:solidFill>
                <a:srgbClr val="6D5451"/>
              </a:solidFill>
              <a:round/>
              <a:headEnd/>
              <a:tailEnd/>
            </a:ln>
            <a:extLst>
              <a:ext uri="{909E8E84-426E-40DD-AFC4-6F175D3DCCD1}">
                <a14:hiddenFill xmlns:a14="http://schemas.microsoft.com/office/drawing/2010/main">
                  <a:noFill/>
                </a14:hiddenFill>
              </a:ext>
            </a:extLst>
          </p:spPr>
          <p:txBody>
            <a:bodyPr wrap="none"/>
            <a:lstStyle/>
            <a:p>
              <a:endParaRPr lang="en-GB" sz="1350"/>
            </a:p>
          </p:txBody>
        </p:sp>
        <p:grpSp>
          <p:nvGrpSpPr>
            <p:cNvPr id="7" name="Group 6"/>
            <p:cNvGrpSpPr/>
            <p:nvPr/>
          </p:nvGrpSpPr>
          <p:grpSpPr>
            <a:xfrm>
              <a:off x="2262458" y="5429250"/>
              <a:ext cx="4452237" cy="1428750"/>
              <a:chOff x="1479495" y="4835521"/>
              <a:chExt cx="6165850" cy="1905000"/>
            </a:xfrm>
          </p:grpSpPr>
          <p:grpSp>
            <p:nvGrpSpPr>
              <p:cNvPr id="5" name="Group 4"/>
              <p:cNvGrpSpPr/>
              <p:nvPr/>
            </p:nvGrpSpPr>
            <p:grpSpPr>
              <a:xfrm>
                <a:off x="1479495" y="4835521"/>
                <a:ext cx="6165850" cy="1905000"/>
                <a:chOff x="3757222" y="4870878"/>
                <a:chExt cx="6165850" cy="1905000"/>
              </a:xfrm>
            </p:grpSpPr>
            <p:grpSp>
              <p:nvGrpSpPr>
                <p:cNvPr id="11270" name="Group 26"/>
                <p:cNvGrpSpPr>
                  <a:grpSpLocks/>
                </p:cNvGrpSpPr>
                <p:nvPr/>
              </p:nvGrpSpPr>
              <p:grpSpPr bwMode="auto">
                <a:xfrm>
                  <a:off x="3757222" y="4870878"/>
                  <a:ext cx="6165850" cy="1905000"/>
                  <a:chOff x="3744" y="1104"/>
                  <a:chExt cx="2016" cy="1200"/>
                </a:xfrm>
              </p:grpSpPr>
              <p:sp>
                <p:nvSpPr>
                  <p:cNvPr id="11277" name="AutoShape 13"/>
                  <p:cNvSpPr>
                    <a:spLocks noChangeArrowheads="1"/>
                  </p:cNvSpPr>
                  <p:nvPr/>
                </p:nvSpPr>
                <p:spPr bwMode="auto">
                  <a:xfrm rot="10785168">
                    <a:off x="4080" y="1104"/>
                    <a:ext cx="1392" cy="1200"/>
                  </a:xfrm>
                  <a:custGeom>
                    <a:avLst/>
                    <a:gdLst>
                      <a:gd name="T0" fmla="*/ 5 w 21600"/>
                      <a:gd name="T1" fmla="*/ 2 h 21600"/>
                      <a:gd name="T2" fmla="*/ 3 w 21600"/>
                      <a:gd name="T3" fmla="*/ 4 h 21600"/>
                      <a:gd name="T4" fmla="*/ 1 w 21600"/>
                      <a:gd name="T5" fmla="*/ 2 h 21600"/>
                      <a:gd name="T6" fmla="*/ 3 w 21600"/>
                      <a:gd name="T7" fmla="*/ 0 h 21600"/>
                      <a:gd name="T8" fmla="*/ 0 60000 65536"/>
                      <a:gd name="T9" fmla="*/ 0 60000 65536"/>
                      <a:gd name="T10" fmla="*/ 0 60000 65536"/>
                      <a:gd name="T11" fmla="*/ 0 60000 65536"/>
                      <a:gd name="T12" fmla="*/ 6067 w 21600"/>
                      <a:gd name="T13" fmla="*/ 6066 h 21600"/>
                      <a:gd name="T14" fmla="*/ 15533 w 21600"/>
                      <a:gd name="T15" fmla="*/ 15534 h 21600"/>
                    </a:gdLst>
                    <a:ahLst/>
                    <a:cxnLst>
                      <a:cxn ang="T8">
                        <a:pos x="T0" y="T1"/>
                      </a:cxn>
                      <a:cxn ang="T9">
                        <a:pos x="T2" y="T3"/>
                      </a:cxn>
                      <a:cxn ang="T10">
                        <a:pos x="T4" y="T5"/>
                      </a:cxn>
                      <a:cxn ang="T11">
                        <a:pos x="T6" y="T7"/>
                      </a:cxn>
                    </a:cxnLst>
                    <a:rect l="T12" t="T13" r="T14" b="T15"/>
                    <a:pathLst>
                      <a:path w="21600" h="21600">
                        <a:moveTo>
                          <a:pt x="0" y="0"/>
                        </a:moveTo>
                        <a:lnTo>
                          <a:pt x="8534" y="21600"/>
                        </a:lnTo>
                        <a:lnTo>
                          <a:pt x="13066" y="21600"/>
                        </a:lnTo>
                        <a:lnTo>
                          <a:pt x="21600" y="0"/>
                        </a:lnTo>
                        <a:lnTo>
                          <a:pt x="0" y="0"/>
                        </a:lnTo>
                        <a:close/>
                      </a:path>
                    </a:pathLst>
                  </a:custGeom>
                  <a:blipFill dpi="0" rotWithShape="1">
                    <a:blip r:embed="rId3"/>
                    <a:srcRect/>
                    <a:tile tx="0" ty="0" sx="100000" sy="100000" flip="none" algn="tl"/>
                  </a:blipFill>
                  <a:ln w="9525">
                    <a:solidFill>
                      <a:schemeClr val="tx1"/>
                    </a:solidFill>
                    <a:miter lim="800000"/>
                    <a:headEnd/>
                    <a:tailEnd/>
                  </a:ln>
                </p:spPr>
                <p:txBody>
                  <a:bodyPr wrap="none" anchor="ctr"/>
                  <a:lstStyle/>
                  <a:p>
                    <a:endParaRPr lang="en-GB" sz="1350"/>
                  </a:p>
                </p:txBody>
              </p:sp>
              <p:sp>
                <p:nvSpPr>
                  <p:cNvPr id="11278" name="AutoShape 17" descr="Dashed horizontal"/>
                  <p:cNvSpPr>
                    <a:spLocks noChangeArrowheads="1"/>
                  </p:cNvSpPr>
                  <p:nvPr/>
                </p:nvSpPr>
                <p:spPr bwMode="auto">
                  <a:xfrm rot="10800000" flipH="1">
                    <a:off x="4128" y="1392"/>
                    <a:ext cx="384" cy="816"/>
                  </a:xfrm>
                  <a:prstGeom prst="rtTriangle">
                    <a:avLst/>
                  </a:prstGeom>
                  <a:pattFill prst="dashHorz">
                    <a:fgClr>
                      <a:srgbClr val="3333FF"/>
                    </a:fgClr>
                    <a:bgClr>
                      <a:srgbClr val="CDF9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3300"/>
                  </a:p>
                </p:txBody>
              </p:sp>
              <p:sp>
                <p:nvSpPr>
                  <p:cNvPr id="11279" name="Rectangle 18" descr="Dashed horizontal"/>
                  <p:cNvSpPr>
                    <a:spLocks noChangeArrowheads="1"/>
                  </p:cNvSpPr>
                  <p:nvPr/>
                </p:nvSpPr>
                <p:spPr bwMode="auto">
                  <a:xfrm>
                    <a:off x="3744" y="1392"/>
                    <a:ext cx="384" cy="816"/>
                  </a:xfrm>
                  <a:prstGeom prst="rect">
                    <a:avLst/>
                  </a:prstGeom>
                  <a:pattFill prst="dashHorz">
                    <a:fgClr>
                      <a:srgbClr val="3333FF"/>
                    </a:fgClr>
                    <a:bgClr>
                      <a:srgbClr val="CDF9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3300"/>
                  </a:p>
                </p:txBody>
              </p:sp>
              <p:sp>
                <p:nvSpPr>
                  <p:cNvPr id="11280" name="Line 19"/>
                  <p:cNvSpPr>
                    <a:spLocks noChangeShapeType="1"/>
                  </p:cNvSpPr>
                  <p:nvPr/>
                </p:nvSpPr>
                <p:spPr bwMode="auto">
                  <a:xfrm flipH="1">
                    <a:off x="3744" y="2208"/>
                    <a:ext cx="384" cy="0"/>
                  </a:xfrm>
                  <a:prstGeom prst="line">
                    <a:avLst/>
                  </a:prstGeom>
                  <a:noFill/>
                  <a:ln w="22225">
                    <a:solidFill>
                      <a:srgbClr val="6D5451"/>
                    </a:solidFill>
                    <a:round/>
                    <a:headEnd/>
                    <a:tailEnd/>
                  </a:ln>
                  <a:extLst>
                    <a:ext uri="{909E8E84-426E-40DD-AFC4-6F175D3DCCD1}">
                      <a14:hiddenFill xmlns:a14="http://schemas.microsoft.com/office/drawing/2010/main">
                        <a:noFill/>
                      </a14:hiddenFill>
                    </a:ext>
                  </a:extLst>
                </p:spPr>
                <p:txBody>
                  <a:bodyPr wrap="none"/>
                  <a:lstStyle/>
                  <a:p>
                    <a:endParaRPr lang="en-GB" sz="1350"/>
                  </a:p>
                </p:txBody>
              </p:sp>
              <p:grpSp>
                <p:nvGrpSpPr>
                  <p:cNvPr id="11281" name="Group 25"/>
                  <p:cNvGrpSpPr>
                    <a:grpSpLocks/>
                  </p:cNvGrpSpPr>
                  <p:nvPr/>
                </p:nvGrpSpPr>
                <p:grpSpPr bwMode="auto">
                  <a:xfrm>
                    <a:off x="5376" y="2064"/>
                    <a:ext cx="384" cy="144"/>
                    <a:chOff x="4032" y="2688"/>
                    <a:chExt cx="595" cy="144"/>
                  </a:xfrm>
                </p:grpSpPr>
                <p:sp>
                  <p:nvSpPr>
                    <p:cNvPr id="11282" name="Rectangle 22" descr="Dashed horizontal"/>
                    <p:cNvSpPr>
                      <a:spLocks noChangeArrowheads="1"/>
                    </p:cNvSpPr>
                    <p:nvPr/>
                  </p:nvSpPr>
                  <p:spPr bwMode="auto">
                    <a:xfrm>
                      <a:off x="4368" y="2688"/>
                      <a:ext cx="259" cy="144"/>
                    </a:xfrm>
                    <a:prstGeom prst="rect">
                      <a:avLst/>
                    </a:prstGeom>
                    <a:pattFill prst="dashHorz">
                      <a:fgClr>
                        <a:srgbClr val="3333FF"/>
                      </a:fgClr>
                      <a:bgClr>
                        <a:srgbClr val="CDF9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3300"/>
                    </a:p>
                  </p:txBody>
                </p:sp>
                <p:sp>
                  <p:nvSpPr>
                    <p:cNvPr id="11283" name="AutoShape 23" descr="Dashed horizontal"/>
                    <p:cNvSpPr>
                      <a:spLocks noChangeArrowheads="1"/>
                    </p:cNvSpPr>
                    <p:nvPr/>
                  </p:nvSpPr>
                  <p:spPr bwMode="auto">
                    <a:xfrm>
                      <a:off x="4032" y="2688"/>
                      <a:ext cx="432" cy="1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pattFill prst="dashHorz">
                      <a:fgClr>
                        <a:srgbClr val="3333FF"/>
                      </a:fgClr>
                      <a:bgClr>
                        <a:srgbClr val="CDF9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sz="1350"/>
                    </a:p>
                  </p:txBody>
                </p:sp>
              </p:grpSp>
            </p:grpSp>
            <p:grpSp>
              <p:nvGrpSpPr>
                <p:cNvPr id="11271" name="Group 31"/>
                <p:cNvGrpSpPr>
                  <a:grpSpLocks/>
                </p:cNvGrpSpPr>
                <p:nvPr/>
              </p:nvGrpSpPr>
              <p:grpSpPr bwMode="auto">
                <a:xfrm>
                  <a:off x="6106118" y="5328078"/>
                  <a:ext cx="2371725" cy="733425"/>
                  <a:chOff x="4416" y="1624"/>
                  <a:chExt cx="1008" cy="536"/>
                </a:xfrm>
              </p:grpSpPr>
              <p:sp>
                <p:nvSpPr>
                  <p:cNvPr id="11275" name="Freeform 28"/>
                  <p:cNvSpPr>
                    <a:spLocks/>
                  </p:cNvSpPr>
                  <p:nvPr/>
                </p:nvSpPr>
                <p:spPr bwMode="auto">
                  <a:xfrm>
                    <a:off x="4416" y="1624"/>
                    <a:ext cx="576" cy="296"/>
                  </a:xfrm>
                  <a:custGeom>
                    <a:avLst/>
                    <a:gdLst>
                      <a:gd name="T0" fmla="*/ 0 w 576"/>
                      <a:gd name="T1" fmla="*/ 8 h 296"/>
                      <a:gd name="T2" fmla="*/ 96 w 576"/>
                      <a:gd name="T3" fmla="*/ 8 h 296"/>
                      <a:gd name="T4" fmla="*/ 240 w 576"/>
                      <a:gd name="T5" fmla="*/ 56 h 296"/>
                      <a:gd name="T6" fmla="*/ 480 w 576"/>
                      <a:gd name="T7" fmla="*/ 200 h 296"/>
                      <a:gd name="T8" fmla="*/ 576 w 576"/>
                      <a:gd name="T9" fmla="*/ 296 h 296"/>
                      <a:gd name="T10" fmla="*/ 0 60000 65536"/>
                      <a:gd name="T11" fmla="*/ 0 60000 65536"/>
                      <a:gd name="T12" fmla="*/ 0 60000 65536"/>
                      <a:gd name="T13" fmla="*/ 0 60000 65536"/>
                      <a:gd name="T14" fmla="*/ 0 60000 65536"/>
                      <a:gd name="T15" fmla="*/ 0 w 576"/>
                      <a:gd name="T16" fmla="*/ 0 h 296"/>
                      <a:gd name="T17" fmla="*/ 576 w 576"/>
                      <a:gd name="T18" fmla="*/ 296 h 296"/>
                    </a:gdLst>
                    <a:ahLst/>
                    <a:cxnLst>
                      <a:cxn ang="T10">
                        <a:pos x="T0" y="T1"/>
                      </a:cxn>
                      <a:cxn ang="T11">
                        <a:pos x="T2" y="T3"/>
                      </a:cxn>
                      <a:cxn ang="T12">
                        <a:pos x="T4" y="T5"/>
                      </a:cxn>
                      <a:cxn ang="T13">
                        <a:pos x="T6" y="T7"/>
                      </a:cxn>
                      <a:cxn ang="T14">
                        <a:pos x="T8" y="T9"/>
                      </a:cxn>
                    </a:cxnLst>
                    <a:rect l="T15" t="T16" r="T17" b="T18"/>
                    <a:pathLst>
                      <a:path w="576" h="296">
                        <a:moveTo>
                          <a:pt x="0" y="8"/>
                        </a:moveTo>
                        <a:cubicBezTo>
                          <a:pt x="28" y="4"/>
                          <a:pt x="56" y="0"/>
                          <a:pt x="96" y="8"/>
                        </a:cubicBezTo>
                        <a:cubicBezTo>
                          <a:pt x="136" y="16"/>
                          <a:pt x="176" y="24"/>
                          <a:pt x="240" y="56"/>
                        </a:cubicBezTo>
                        <a:cubicBezTo>
                          <a:pt x="304" y="88"/>
                          <a:pt x="424" y="160"/>
                          <a:pt x="480" y="200"/>
                        </a:cubicBezTo>
                        <a:cubicBezTo>
                          <a:pt x="536" y="240"/>
                          <a:pt x="556" y="268"/>
                          <a:pt x="576" y="296"/>
                        </a:cubicBezTo>
                      </a:path>
                    </a:pathLst>
                  </a:custGeom>
                  <a:noFill/>
                  <a:ln w="22225">
                    <a:solidFill>
                      <a:srgbClr val="0000FF"/>
                    </a:solidFill>
                    <a:round/>
                    <a:headE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en-GB" sz="1350"/>
                  </a:p>
                </p:txBody>
              </p:sp>
              <p:sp>
                <p:nvSpPr>
                  <p:cNvPr id="11276" name="Freeform 30"/>
                  <p:cNvSpPr>
                    <a:spLocks/>
                  </p:cNvSpPr>
                  <p:nvPr/>
                </p:nvSpPr>
                <p:spPr bwMode="auto">
                  <a:xfrm>
                    <a:off x="4992" y="1920"/>
                    <a:ext cx="432" cy="240"/>
                  </a:xfrm>
                  <a:custGeom>
                    <a:avLst/>
                    <a:gdLst>
                      <a:gd name="T0" fmla="*/ 0 w 432"/>
                      <a:gd name="T1" fmla="*/ 0 h 240"/>
                      <a:gd name="T2" fmla="*/ 96 w 432"/>
                      <a:gd name="T3" fmla="*/ 96 h 240"/>
                      <a:gd name="T4" fmla="*/ 240 w 432"/>
                      <a:gd name="T5" fmla="*/ 192 h 240"/>
                      <a:gd name="T6" fmla="*/ 432 w 432"/>
                      <a:gd name="T7" fmla="*/ 240 h 240"/>
                      <a:gd name="T8" fmla="*/ 0 60000 65536"/>
                      <a:gd name="T9" fmla="*/ 0 60000 65536"/>
                      <a:gd name="T10" fmla="*/ 0 60000 65536"/>
                      <a:gd name="T11" fmla="*/ 0 60000 65536"/>
                      <a:gd name="T12" fmla="*/ 0 w 432"/>
                      <a:gd name="T13" fmla="*/ 0 h 240"/>
                      <a:gd name="T14" fmla="*/ 432 w 432"/>
                      <a:gd name="T15" fmla="*/ 240 h 240"/>
                    </a:gdLst>
                    <a:ahLst/>
                    <a:cxnLst>
                      <a:cxn ang="T8">
                        <a:pos x="T0" y="T1"/>
                      </a:cxn>
                      <a:cxn ang="T9">
                        <a:pos x="T2" y="T3"/>
                      </a:cxn>
                      <a:cxn ang="T10">
                        <a:pos x="T4" y="T5"/>
                      </a:cxn>
                      <a:cxn ang="T11">
                        <a:pos x="T6" y="T7"/>
                      </a:cxn>
                    </a:cxnLst>
                    <a:rect l="T12" t="T13" r="T14" b="T15"/>
                    <a:pathLst>
                      <a:path w="432" h="240">
                        <a:moveTo>
                          <a:pt x="0" y="0"/>
                        </a:moveTo>
                        <a:cubicBezTo>
                          <a:pt x="28" y="32"/>
                          <a:pt x="56" y="64"/>
                          <a:pt x="96" y="96"/>
                        </a:cubicBezTo>
                        <a:cubicBezTo>
                          <a:pt x="136" y="128"/>
                          <a:pt x="184" y="168"/>
                          <a:pt x="240" y="192"/>
                        </a:cubicBezTo>
                        <a:cubicBezTo>
                          <a:pt x="296" y="216"/>
                          <a:pt x="364" y="228"/>
                          <a:pt x="432" y="240"/>
                        </a:cubicBezTo>
                      </a:path>
                    </a:pathLst>
                  </a:cu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GB" sz="1350"/>
                  </a:p>
                </p:txBody>
              </p:sp>
            </p:grpSp>
          </p:grpSp>
          <p:grpSp>
            <p:nvGrpSpPr>
              <p:cNvPr id="6" name="Group 5"/>
              <p:cNvGrpSpPr/>
              <p:nvPr/>
            </p:nvGrpSpPr>
            <p:grpSpPr>
              <a:xfrm>
                <a:off x="5366490" y="5833297"/>
                <a:ext cx="1074737" cy="708024"/>
                <a:chOff x="7348539" y="4621214"/>
                <a:chExt cx="1074737" cy="708024"/>
              </a:xfrm>
            </p:grpSpPr>
            <p:sp>
              <p:nvSpPr>
                <p:cNvPr id="11272" name="Freeform 29"/>
                <p:cNvSpPr>
                  <a:spLocks/>
                </p:cNvSpPr>
                <p:nvPr/>
              </p:nvSpPr>
              <p:spPr bwMode="auto">
                <a:xfrm rot="-308811">
                  <a:off x="7381876" y="4621214"/>
                  <a:ext cx="1025525" cy="358775"/>
                </a:xfrm>
                <a:custGeom>
                  <a:avLst/>
                  <a:gdLst>
                    <a:gd name="T0" fmla="*/ 0 w 1025611"/>
                    <a:gd name="T1" fmla="*/ 0 h 358346"/>
                    <a:gd name="T2" fmla="*/ 284158 w 1025611"/>
                    <a:gd name="T3" fmla="*/ 173409 h 358346"/>
                    <a:gd name="T4" fmla="*/ 568315 w 1025611"/>
                    <a:gd name="T5" fmla="*/ 297273 h 358346"/>
                    <a:gd name="T6" fmla="*/ 1025439 w 1025611"/>
                    <a:gd name="T7" fmla="*/ 359205 h 358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5611" h="358346">
                      <a:moveTo>
                        <a:pt x="0" y="0"/>
                      </a:moveTo>
                      <a:cubicBezTo>
                        <a:pt x="94735" y="61784"/>
                        <a:pt x="189471" y="123568"/>
                        <a:pt x="284206" y="172995"/>
                      </a:cubicBezTo>
                      <a:cubicBezTo>
                        <a:pt x="378941" y="222422"/>
                        <a:pt x="444844" y="265671"/>
                        <a:pt x="568411" y="296563"/>
                      </a:cubicBezTo>
                      <a:cubicBezTo>
                        <a:pt x="691979" y="327455"/>
                        <a:pt x="939114" y="352168"/>
                        <a:pt x="1025611" y="358346"/>
                      </a:cubicBezTo>
                    </a:path>
                  </a:pathLst>
                </a:custGeom>
                <a:noFill/>
                <a:ln w="25400" cap="flat" cmpd="sng" algn="ctr">
                  <a:solidFill>
                    <a:schemeClr val="tx2"/>
                  </a:solidFill>
                  <a:prstDash val="solid"/>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11273" name="Freeform 30"/>
                <p:cNvSpPr>
                  <a:spLocks/>
                </p:cNvSpPr>
                <p:nvPr/>
              </p:nvSpPr>
              <p:spPr bwMode="auto">
                <a:xfrm rot="-308811">
                  <a:off x="7348539" y="4799014"/>
                  <a:ext cx="1025525" cy="357187"/>
                </a:xfrm>
                <a:custGeom>
                  <a:avLst/>
                  <a:gdLst>
                    <a:gd name="T0" fmla="*/ 0 w 1025611"/>
                    <a:gd name="T1" fmla="*/ 0 h 358346"/>
                    <a:gd name="T2" fmla="*/ 284158 w 1025611"/>
                    <a:gd name="T3" fmla="*/ 171877 h 358346"/>
                    <a:gd name="T4" fmla="*/ 568315 w 1025611"/>
                    <a:gd name="T5" fmla="*/ 294648 h 358346"/>
                    <a:gd name="T6" fmla="*/ 1025439 w 1025611"/>
                    <a:gd name="T7" fmla="*/ 356032 h 358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5611" h="358346">
                      <a:moveTo>
                        <a:pt x="0" y="0"/>
                      </a:moveTo>
                      <a:cubicBezTo>
                        <a:pt x="94735" y="61784"/>
                        <a:pt x="189471" y="123568"/>
                        <a:pt x="284206" y="172995"/>
                      </a:cubicBezTo>
                      <a:cubicBezTo>
                        <a:pt x="378941" y="222422"/>
                        <a:pt x="444844" y="265671"/>
                        <a:pt x="568411" y="296563"/>
                      </a:cubicBezTo>
                      <a:cubicBezTo>
                        <a:pt x="691979" y="327455"/>
                        <a:pt x="939114" y="352168"/>
                        <a:pt x="1025611" y="358346"/>
                      </a:cubicBezTo>
                    </a:path>
                  </a:pathLst>
                </a:custGeom>
                <a:noFill/>
                <a:ln w="25400" cap="flat" cmpd="sng" algn="ctr">
                  <a:solidFill>
                    <a:schemeClr val="tx2"/>
                  </a:solidFill>
                  <a:prstDash val="solid"/>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en-GB" sz="1350"/>
                </a:p>
              </p:txBody>
            </p:sp>
            <p:sp>
              <p:nvSpPr>
                <p:cNvPr id="11274" name="Freeform 31"/>
                <p:cNvSpPr>
                  <a:spLocks/>
                </p:cNvSpPr>
                <p:nvPr/>
              </p:nvSpPr>
              <p:spPr bwMode="auto">
                <a:xfrm rot="-308811">
                  <a:off x="7397751" y="4972050"/>
                  <a:ext cx="1025525" cy="357188"/>
                </a:xfrm>
                <a:custGeom>
                  <a:avLst/>
                  <a:gdLst>
                    <a:gd name="T0" fmla="*/ 0 w 1025611"/>
                    <a:gd name="T1" fmla="*/ 0 h 358346"/>
                    <a:gd name="T2" fmla="*/ 284158 w 1025611"/>
                    <a:gd name="T3" fmla="*/ 171879 h 358346"/>
                    <a:gd name="T4" fmla="*/ 568315 w 1025611"/>
                    <a:gd name="T5" fmla="*/ 294650 h 358346"/>
                    <a:gd name="T6" fmla="*/ 1025439 w 1025611"/>
                    <a:gd name="T7" fmla="*/ 356034 h 358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5611" h="358346">
                      <a:moveTo>
                        <a:pt x="0" y="0"/>
                      </a:moveTo>
                      <a:cubicBezTo>
                        <a:pt x="94735" y="61784"/>
                        <a:pt x="189471" y="123568"/>
                        <a:pt x="284206" y="172995"/>
                      </a:cubicBezTo>
                      <a:cubicBezTo>
                        <a:pt x="378941" y="222422"/>
                        <a:pt x="444844" y="265671"/>
                        <a:pt x="568411" y="296563"/>
                      </a:cubicBezTo>
                      <a:cubicBezTo>
                        <a:pt x="691979" y="327455"/>
                        <a:pt x="939114" y="352168"/>
                        <a:pt x="1025611" y="358346"/>
                      </a:cubicBezTo>
                    </a:path>
                  </a:pathLst>
                </a:custGeom>
                <a:noFill/>
                <a:ln w="25400" cap="flat" cmpd="sng" algn="ctr">
                  <a:solidFill>
                    <a:schemeClr val="tx2"/>
                  </a:solidFill>
                  <a:prstDash val="solid"/>
                  <a:round/>
                  <a:headEnd type="none" w="med" len="med"/>
                  <a:tailEnd type="stealth" w="lg" len="lg"/>
                </a:ln>
                <a:extLst>
                  <a:ext uri="{909E8E84-426E-40DD-AFC4-6F175D3DCCD1}">
                    <a14:hiddenFill xmlns:a14="http://schemas.microsoft.com/office/drawing/2010/main">
                      <a:solidFill>
                        <a:srgbClr val="FFFFFF"/>
                      </a:solidFill>
                    </a14:hiddenFill>
                  </a:ext>
                </a:extLst>
              </p:spPr>
              <p:txBody>
                <a:bodyPr/>
                <a:lstStyle/>
                <a:p>
                  <a:endParaRPr lang="en-GB" sz="1350"/>
                </a:p>
              </p:txBody>
            </p:sp>
          </p:grpSp>
        </p:grpSp>
      </p:grpSp>
      <p:sp>
        <p:nvSpPr>
          <p:cNvPr id="20" name="Content Placeholder 2"/>
          <p:cNvSpPr txBox="1">
            <a:spLocks/>
          </p:cNvSpPr>
          <p:nvPr/>
        </p:nvSpPr>
        <p:spPr>
          <a:xfrm>
            <a:off x="883613" y="1444773"/>
            <a:ext cx="8071156" cy="3633383"/>
          </a:xfrm>
          <a:prstGeom prst="rect">
            <a:avLst/>
          </a:prstGeom>
        </p:spPr>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defRPr/>
            </a:pPr>
            <a:r>
              <a:rPr lang="en-US" altLang="en-US" sz="3000" dirty="0"/>
              <a:t>The permeability of soils has a decisive effect on the :</a:t>
            </a:r>
          </a:p>
          <a:p>
            <a:pPr>
              <a:defRPr/>
            </a:pPr>
            <a:r>
              <a:rPr lang="en-US" sz="3000" dirty="0"/>
              <a:t>Estimating the quantity of underground seepage under various hydraulic conditions, </a:t>
            </a:r>
          </a:p>
          <a:p>
            <a:pPr>
              <a:defRPr/>
            </a:pPr>
            <a:r>
              <a:rPr lang="en-US" sz="3000" dirty="0"/>
              <a:t>for investigating problems involving the pumping of water for underground construction, </a:t>
            </a:r>
          </a:p>
          <a:p>
            <a:pPr>
              <a:defRPr/>
            </a:pPr>
            <a:r>
              <a:rPr lang="en-US" sz="3000" dirty="0"/>
              <a:t>For making stability analyses of earth dams and earth-retaining structures that are subject to seepage forces.</a:t>
            </a:r>
            <a:endParaRPr lang="en-GB" sz="3000" dirty="0"/>
          </a:p>
          <a:p>
            <a:pPr marL="0" indent="0">
              <a:buNone/>
              <a:defRPr/>
            </a:pPr>
            <a:endParaRPr lang="en-US" altLang="en-US" sz="3000" dirty="0"/>
          </a:p>
        </p:txBody>
      </p:sp>
    </p:spTree>
    <p:extLst>
      <p:ext uri="{BB962C8B-B14F-4D97-AF65-F5344CB8AC3E}">
        <p14:creationId xmlns:p14="http://schemas.microsoft.com/office/powerpoint/2010/main" val="307624909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557213" indent="-214313">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cs typeface="Arial" panose="020B0604020202020204" pitchFamily="34" charset="0"/>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cs typeface="Arial" panose="020B0604020202020204" pitchFamily="34" charset="0"/>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2B7B4D9B-EA0A-45DC-86EA-94745EB520E8}" type="slidenum">
              <a:rPr lang="ar-SA" altLang="en-US" sz="1050"/>
              <a:pPr>
                <a:spcBef>
                  <a:spcPct val="0"/>
                </a:spcBef>
                <a:buClrTx/>
                <a:buSzTx/>
                <a:buFontTx/>
                <a:buNone/>
              </a:pPr>
              <a:t>8</a:t>
            </a:fld>
            <a:endParaRPr lang="en-US" altLang="en-US" sz="1050"/>
          </a:p>
        </p:txBody>
      </p:sp>
      <p:sp>
        <p:nvSpPr>
          <p:cNvPr id="55299" name="Rectangle 2"/>
          <p:cNvSpPr>
            <a:spLocks noGrp="1" noChangeArrowheads="1"/>
          </p:cNvSpPr>
          <p:nvPr>
            <p:ph type="title"/>
          </p:nvPr>
        </p:nvSpPr>
        <p:spPr>
          <a:xfrm>
            <a:off x="1196578" y="13557"/>
            <a:ext cx="7947421" cy="546497"/>
          </a:xfrm>
        </p:spPr>
        <p:txBody>
          <a:bodyPr vert="horz" lIns="67866" tIns="33338" rIns="67866" bIns="33338" rtlCol="0" anchor="ctr">
            <a:noAutofit/>
          </a:bodyPr>
          <a:lstStyle/>
          <a:p>
            <a:pPr algn="l" eaLnBrk="1" hangingPunct="1">
              <a:defRPr/>
            </a:pPr>
            <a:r>
              <a:rPr lang="en-US" sz="4000" b="1" dirty="0">
                <a:cs typeface="+mn-cs"/>
              </a:rPr>
              <a:t>Importance of Permeability</a:t>
            </a:r>
            <a:endParaRPr lang="en-US" sz="4000" b="1" dirty="0"/>
          </a:p>
        </p:txBody>
      </p:sp>
      <p:sp>
        <p:nvSpPr>
          <p:cNvPr id="13316" name="Rectangle 3"/>
          <p:cNvSpPr>
            <a:spLocks noGrp="1" noChangeArrowheads="1"/>
          </p:cNvSpPr>
          <p:nvPr>
            <p:ph type="body" idx="1"/>
          </p:nvPr>
        </p:nvSpPr>
        <p:spPr>
          <a:xfrm>
            <a:off x="1262718" y="2604492"/>
            <a:ext cx="7487588" cy="3820716"/>
          </a:xfrm>
        </p:spPr>
        <p:txBody>
          <a:bodyPr vert="horz" lIns="67866" tIns="33338" rIns="67866" bIns="33338" rtlCol="0" anchor="ctr">
            <a:noAutofit/>
          </a:bodyPr>
          <a:lstStyle/>
          <a:p>
            <a:r>
              <a:rPr lang="en-US" altLang="en-US" sz="2800" dirty="0">
                <a:latin typeface="Times New Roman" panose="02020603050405020304" pitchFamily="18" charset="0"/>
                <a:cs typeface="Times New Roman" panose="02020603050405020304" pitchFamily="18" charset="0"/>
              </a:rPr>
              <a:t>Estimating the quantity of underground seepage </a:t>
            </a:r>
          </a:p>
          <a:p>
            <a:endParaRPr lang="en-US" altLang="en-US" sz="2800" dirty="0">
              <a:latin typeface="Times New Roman" panose="02020603050405020304" pitchFamily="18" charset="0"/>
              <a:cs typeface="Times New Roman" panose="02020603050405020304" pitchFamily="18" charset="0"/>
            </a:endParaRPr>
          </a:p>
          <a:p>
            <a:endParaRPr lang="en-US" altLang="en-US" sz="2800" dirty="0">
              <a:latin typeface="Times New Roman" panose="02020603050405020304" pitchFamily="18" charset="0"/>
              <a:cs typeface="Times New Roman" panose="02020603050405020304" pitchFamily="18" charset="0"/>
            </a:endParaRPr>
          </a:p>
          <a:p>
            <a:endParaRPr lang="en-US" altLang="en-US" sz="2800" dirty="0">
              <a:latin typeface="Times New Roman" panose="02020603050405020304" pitchFamily="18" charset="0"/>
              <a:cs typeface="Times New Roman" panose="02020603050405020304" pitchFamily="18" charset="0"/>
            </a:endParaRPr>
          </a:p>
          <a:p>
            <a:endParaRPr lang="en-US" altLang="en-US" sz="2800" dirty="0">
              <a:latin typeface="Times New Roman" panose="02020603050405020304" pitchFamily="18" charset="0"/>
              <a:cs typeface="Times New Roman" panose="02020603050405020304" pitchFamily="18" charset="0"/>
            </a:endParaRPr>
          </a:p>
          <a:p>
            <a:endParaRPr lang="en-US" altLang="en-US" sz="2800" dirty="0">
              <a:latin typeface="Times New Roman" panose="02020603050405020304" pitchFamily="18" charset="0"/>
              <a:cs typeface="Times New Roman" panose="02020603050405020304" pitchFamily="18" charset="0"/>
            </a:endParaRPr>
          </a:p>
          <a:p>
            <a:endParaRPr lang="en-US" altLang="en-US" sz="2800" dirty="0">
              <a:latin typeface="Times New Roman" panose="02020603050405020304" pitchFamily="18" charset="0"/>
              <a:cs typeface="Times New Roman" panose="02020603050405020304" pitchFamily="18" charset="0"/>
            </a:endParaRPr>
          </a:p>
          <a:p>
            <a:r>
              <a:rPr lang="en-US" altLang="en-US" sz="2800" dirty="0">
                <a:latin typeface="Times New Roman" panose="02020603050405020304" pitchFamily="18" charset="0"/>
                <a:cs typeface="Times New Roman" panose="02020603050405020304" pitchFamily="18" charset="0"/>
              </a:rPr>
              <a:t>Solving problems involving pumping seepage water from construction excavation</a:t>
            </a:r>
          </a:p>
          <a:p>
            <a:endParaRPr lang="en-US" altLang="en-US" sz="2800" dirty="0"/>
          </a:p>
          <a:p>
            <a:endParaRPr lang="en-US" altLang="en-US" sz="2800" dirty="0"/>
          </a:p>
          <a:p>
            <a:pPr marL="0" indent="0">
              <a:buNone/>
            </a:pPr>
            <a:endParaRPr lang="en-US" altLang="en-US" sz="2800" dirty="0"/>
          </a:p>
        </p:txBody>
      </p:sp>
      <p:pic>
        <p:nvPicPr>
          <p:cNvPr id="133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445" y="2000250"/>
            <a:ext cx="4245769"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3318" name="Straight Connector 26"/>
          <p:cNvCxnSpPr>
            <a:cxnSpLocks noChangeShapeType="1"/>
          </p:cNvCxnSpPr>
          <p:nvPr/>
        </p:nvCxnSpPr>
        <p:spPr bwMode="auto">
          <a:xfrm>
            <a:off x="2651522" y="4667250"/>
            <a:ext cx="884634"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319" name="Straight Connector 28"/>
          <p:cNvCxnSpPr>
            <a:cxnSpLocks noChangeShapeType="1"/>
          </p:cNvCxnSpPr>
          <p:nvPr/>
        </p:nvCxnSpPr>
        <p:spPr bwMode="auto">
          <a:xfrm>
            <a:off x="3537349" y="4664870"/>
            <a:ext cx="573881" cy="5226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320" name="Straight Connector 40"/>
          <p:cNvCxnSpPr>
            <a:cxnSpLocks noChangeShapeType="1"/>
          </p:cNvCxnSpPr>
          <p:nvPr/>
        </p:nvCxnSpPr>
        <p:spPr bwMode="auto">
          <a:xfrm>
            <a:off x="5953126" y="4661297"/>
            <a:ext cx="926306"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321" name="Straight Connector 62"/>
          <p:cNvCxnSpPr>
            <a:cxnSpLocks noChangeShapeType="1"/>
          </p:cNvCxnSpPr>
          <p:nvPr/>
        </p:nvCxnSpPr>
        <p:spPr bwMode="auto">
          <a:xfrm>
            <a:off x="4105275" y="5181600"/>
            <a:ext cx="133350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322" name="Straight Connector 66"/>
          <p:cNvCxnSpPr>
            <a:cxnSpLocks noChangeShapeType="1"/>
          </p:cNvCxnSpPr>
          <p:nvPr/>
        </p:nvCxnSpPr>
        <p:spPr bwMode="auto">
          <a:xfrm flipV="1">
            <a:off x="5438775" y="4667250"/>
            <a:ext cx="514350" cy="51435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323" name="Straight Connector 69"/>
          <p:cNvCxnSpPr>
            <a:cxnSpLocks noChangeShapeType="1"/>
          </p:cNvCxnSpPr>
          <p:nvPr/>
        </p:nvCxnSpPr>
        <p:spPr bwMode="auto">
          <a:xfrm>
            <a:off x="5848350" y="4876800"/>
            <a:ext cx="1009650" cy="0"/>
          </a:xfrm>
          <a:prstGeom prst="line">
            <a:avLst/>
          </a:prstGeom>
          <a:noFill/>
          <a:ln w="22225" algn="ctr">
            <a:solidFill>
              <a:srgbClr val="000099"/>
            </a:solidFill>
            <a:round/>
            <a:headEnd/>
            <a:tailEnd/>
          </a:ln>
          <a:extLst>
            <a:ext uri="{909E8E84-426E-40DD-AFC4-6F175D3DCCD1}">
              <a14:hiddenFill xmlns:a14="http://schemas.microsoft.com/office/drawing/2010/main">
                <a:noFill/>
              </a14:hiddenFill>
            </a:ext>
          </a:extLst>
        </p:spPr>
      </p:cxnSp>
      <p:cxnSp>
        <p:nvCxnSpPr>
          <p:cNvPr id="13324" name="Straight Connector 71"/>
          <p:cNvCxnSpPr>
            <a:cxnSpLocks noChangeShapeType="1"/>
          </p:cNvCxnSpPr>
          <p:nvPr/>
        </p:nvCxnSpPr>
        <p:spPr bwMode="auto">
          <a:xfrm>
            <a:off x="6134100" y="4924425"/>
            <a:ext cx="514350" cy="0"/>
          </a:xfrm>
          <a:prstGeom prst="line">
            <a:avLst/>
          </a:prstGeom>
          <a:noFill/>
          <a:ln w="22225" algn="ctr">
            <a:solidFill>
              <a:srgbClr val="000099"/>
            </a:solidFill>
            <a:round/>
            <a:headEnd/>
            <a:tailEnd/>
          </a:ln>
          <a:extLst>
            <a:ext uri="{909E8E84-426E-40DD-AFC4-6F175D3DCCD1}">
              <a14:hiddenFill xmlns:a14="http://schemas.microsoft.com/office/drawing/2010/main">
                <a:noFill/>
              </a14:hiddenFill>
            </a:ext>
          </a:extLst>
        </p:spPr>
      </p:cxnSp>
      <p:cxnSp>
        <p:nvCxnSpPr>
          <p:cNvPr id="13325" name="Straight Connector 73"/>
          <p:cNvCxnSpPr>
            <a:cxnSpLocks noChangeShapeType="1"/>
          </p:cNvCxnSpPr>
          <p:nvPr/>
        </p:nvCxnSpPr>
        <p:spPr bwMode="auto">
          <a:xfrm>
            <a:off x="6286500" y="4981575"/>
            <a:ext cx="247650" cy="0"/>
          </a:xfrm>
          <a:prstGeom prst="line">
            <a:avLst/>
          </a:prstGeom>
          <a:noFill/>
          <a:ln w="22225" algn="ctr">
            <a:solidFill>
              <a:srgbClr val="000099"/>
            </a:solidFill>
            <a:round/>
            <a:headEnd/>
            <a:tailEnd/>
          </a:ln>
          <a:extLst>
            <a:ext uri="{909E8E84-426E-40DD-AFC4-6F175D3DCCD1}">
              <a14:hiddenFill xmlns:a14="http://schemas.microsoft.com/office/drawing/2010/main">
                <a:noFill/>
              </a14:hiddenFill>
            </a:ext>
          </a:extLst>
        </p:spPr>
      </p:cxnSp>
      <p:cxnSp>
        <p:nvCxnSpPr>
          <p:cNvPr id="13326" name="Straight Connector 74"/>
          <p:cNvCxnSpPr>
            <a:cxnSpLocks noChangeShapeType="1"/>
          </p:cNvCxnSpPr>
          <p:nvPr/>
        </p:nvCxnSpPr>
        <p:spPr bwMode="auto">
          <a:xfrm>
            <a:off x="2647950" y="4924425"/>
            <a:ext cx="1009650" cy="0"/>
          </a:xfrm>
          <a:prstGeom prst="line">
            <a:avLst/>
          </a:prstGeom>
          <a:noFill/>
          <a:ln w="22225" algn="ctr">
            <a:solidFill>
              <a:srgbClr val="000099"/>
            </a:solidFill>
            <a:round/>
            <a:headEnd/>
            <a:tailEnd/>
          </a:ln>
          <a:extLst>
            <a:ext uri="{909E8E84-426E-40DD-AFC4-6F175D3DCCD1}">
              <a14:hiddenFill xmlns:a14="http://schemas.microsoft.com/office/drawing/2010/main">
                <a:noFill/>
              </a14:hiddenFill>
            </a:ext>
          </a:extLst>
        </p:spPr>
      </p:cxnSp>
      <p:cxnSp>
        <p:nvCxnSpPr>
          <p:cNvPr id="13327" name="Straight Connector 75"/>
          <p:cNvCxnSpPr>
            <a:cxnSpLocks noChangeShapeType="1"/>
          </p:cNvCxnSpPr>
          <p:nvPr/>
        </p:nvCxnSpPr>
        <p:spPr bwMode="auto">
          <a:xfrm>
            <a:off x="2933700" y="4972050"/>
            <a:ext cx="514350" cy="0"/>
          </a:xfrm>
          <a:prstGeom prst="line">
            <a:avLst/>
          </a:prstGeom>
          <a:noFill/>
          <a:ln w="22225" algn="ctr">
            <a:solidFill>
              <a:srgbClr val="000099"/>
            </a:solidFill>
            <a:round/>
            <a:headEnd/>
            <a:tailEnd/>
          </a:ln>
          <a:extLst>
            <a:ext uri="{909E8E84-426E-40DD-AFC4-6F175D3DCCD1}">
              <a14:hiddenFill xmlns:a14="http://schemas.microsoft.com/office/drawing/2010/main">
                <a:noFill/>
              </a14:hiddenFill>
            </a:ext>
          </a:extLst>
        </p:spPr>
      </p:cxnSp>
      <p:cxnSp>
        <p:nvCxnSpPr>
          <p:cNvPr id="13328" name="Straight Connector 76"/>
          <p:cNvCxnSpPr>
            <a:cxnSpLocks noChangeShapeType="1"/>
          </p:cNvCxnSpPr>
          <p:nvPr/>
        </p:nvCxnSpPr>
        <p:spPr bwMode="auto">
          <a:xfrm>
            <a:off x="3086100" y="5038725"/>
            <a:ext cx="247650" cy="0"/>
          </a:xfrm>
          <a:prstGeom prst="line">
            <a:avLst/>
          </a:prstGeom>
          <a:noFill/>
          <a:ln w="22225" algn="ctr">
            <a:solidFill>
              <a:srgbClr val="000099"/>
            </a:solidFill>
            <a:round/>
            <a:headEnd/>
            <a:tailEnd/>
          </a:ln>
          <a:extLst>
            <a:ext uri="{909E8E84-426E-40DD-AFC4-6F175D3DCCD1}">
              <a14:hiddenFill xmlns:a14="http://schemas.microsoft.com/office/drawing/2010/main">
                <a:noFill/>
              </a14:hiddenFill>
            </a:ext>
          </a:extLst>
        </p:spPr>
      </p:cxnSp>
      <p:sp>
        <p:nvSpPr>
          <p:cNvPr id="13329" name="Smiley Face 77"/>
          <p:cNvSpPr>
            <a:spLocks noChangeArrowheads="1"/>
          </p:cNvSpPr>
          <p:nvPr/>
        </p:nvSpPr>
        <p:spPr bwMode="auto">
          <a:xfrm>
            <a:off x="4579145" y="4657726"/>
            <a:ext cx="226219" cy="192881"/>
          </a:xfrm>
          <a:prstGeom prst="smileyFace">
            <a:avLst>
              <a:gd name="adj" fmla="val 4653"/>
            </a:avLst>
          </a:prstGeom>
          <a:solidFill>
            <a:srgbClr val="FFFF00"/>
          </a:solidFill>
          <a:ln w="12700"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endParaRPr lang="en-US" altLang="en-US" sz="3300"/>
          </a:p>
        </p:txBody>
      </p:sp>
      <p:cxnSp>
        <p:nvCxnSpPr>
          <p:cNvPr id="13330" name="Straight Connector 79"/>
          <p:cNvCxnSpPr>
            <a:cxnSpLocks noChangeShapeType="1"/>
            <a:stCxn id="13329" idx="4"/>
          </p:cNvCxnSpPr>
          <p:nvPr/>
        </p:nvCxnSpPr>
        <p:spPr bwMode="auto">
          <a:xfrm>
            <a:off x="4692254" y="4850608"/>
            <a:ext cx="0" cy="27860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3331" name="Straight Connector 84"/>
          <p:cNvCxnSpPr>
            <a:cxnSpLocks noChangeShapeType="1"/>
          </p:cNvCxnSpPr>
          <p:nvPr/>
        </p:nvCxnSpPr>
        <p:spPr bwMode="auto">
          <a:xfrm>
            <a:off x="4533900" y="4953000"/>
            <a:ext cx="290513"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3332" name="Straight Connector 86"/>
          <p:cNvCxnSpPr>
            <a:cxnSpLocks noChangeShapeType="1"/>
          </p:cNvCxnSpPr>
          <p:nvPr/>
        </p:nvCxnSpPr>
        <p:spPr bwMode="auto">
          <a:xfrm flipH="1">
            <a:off x="4610100" y="5086350"/>
            <a:ext cx="80963" cy="80963"/>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3333" name="Straight Connector 88"/>
          <p:cNvCxnSpPr>
            <a:cxnSpLocks noChangeShapeType="1"/>
          </p:cNvCxnSpPr>
          <p:nvPr/>
        </p:nvCxnSpPr>
        <p:spPr bwMode="auto">
          <a:xfrm>
            <a:off x="4695825" y="5091113"/>
            <a:ext cx="90488" cy="7620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2259527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557213" indent="-214313">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cs typeface="Arial" panose="020B0604020202020204" pitchFamily="34" charset="0"/>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cs typeface="Arial" panose="020B0604020202020204" pitchFamily="34" charset="0"/>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Arial" panose="020B0604020202020204" pitchFamily="34" charset="0"/>
              </a:defRPr>
            </a:lvl9pPr>
          </a:lstStyle>
          <a:p>
            <a:pPr>
              <a:spcBef>
                <a:spcPct val="0"/>
              </a:spcBef>
              <a:buClrTx/>
              <a:buSzTx/>
              <a:buFontTx/>
              <a:buNone/>
            </a:pPr>
            <a:fld id="{E7C0DC2F-1643-41BA-8342-DCC9BC437ED0}" type="slidenum">
              <a:rPr lang="ar-SA" altLang="en-US" sz="1050"/>
              <a:pPr>
                <a:spcBef>
                  <a:spcPct val="0"/>
                </a:spcBef>
                <a:buClrTx/>
                <a:buSzTx/>
                <a:buFontTx/>
                <a:buNone/>
              </a:pPr>
              <a:t>9</a:t>
            </a:fld>
            <a:endParaRPr lang="en-US" altLang="en-US" sz="1050"/>
          </a:p>
        </p:txBody>
      </p:sp>
      <p:sp>
        <p:nvSpPr>
          <p:cNvPr id="15363" name="Rectangle 2"/>
          <p:cNvSpPr>
            <a:spLocks noGrp="1" noChangeArrowheads="1"/>
          </p:cNvSpPr>
          <p:nvPr>
            <p:ph type="title"/>
          </p:nvPr>
        </p:nvSpPr>
        <p:spPr>
          <a:xfrm>
            <a:off x="1371600" y="24732"/>
            <a:ext cx="7663218" cy="669131"/>
          </a:xfrm>
        </p:spPr>
        <p:txBody>
          <a:bodyPr>
            <a:noAutofit/>
          </a:bodyPr>
          <a:lstStyle/>
          <a:p>
            <a:pPr eaLnBrk="1" hangingPunct="1"/>
            <a:r>
              <a:rPr lang="en-US" altLang="en-US" sz="4000" b="1" dirty="0"/>
              <a:t>Importance of Permeability</a:t>
            </a:r>
          </a:p>
        </p:txBody>
      </p:sp>
      <p:pic>
        <p:nvPicPr>
          <p:cNvPr id="15364" name="Picture 5"/>
          <p:cNvPicPr>
            <a:picLocks noChangeAspect="1" noChangeArrowheads="1"/>
          </p:cNvPicPr>
          <p:nvPr/>
        </p:nvPicPr>
        <p:blipFill>
          <a:blip r:embed="rId2">
            <a:extLst>
              <a:ext uri="{28A0092B-C50C-407E-A947-70E740481C1C}">
                <a14:useLocalDpi xmlns:a14="http://schemas.microsoft.com/office/drawing/2010/main" val="0"/>
              </a:ext>
            </a:extLst>
          </a:blip>
          <a:srcRect t="14583"/>
          <a:stretch>
            <a:fillRect/>
          </a:stretch>
        </p:blipFill>
        <p:spPr bwMode="auto">
          <a:xfrm>
            <a:off x="796535" y="1678675"/>
            <a:ext cx="8108727" cy="455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932992" y="693863"/>
            <a:ext cx="7487588" cy="1121289"/>
          </a:xfrm>
          <a:prstGeom prst="rect">
            <a:avLst/>
          </a:prstGeom>
        </p:spPr>
        <p:txBody>
          <a:bodyPr vert="horz" lIns="67866" tIns="33338" rIns="67866" bIns="33338" rtlCol="0" anchor="ctr">
            <a:noAutofit/>
          </a:bodyPr>
          <a:lst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a:lstStyle>
          <a:p>
            <a:r>
              <a:rPr lang="en-US" altLang="en-US" sz="2800" dirty="0">
                <a:latin typeface="Times New Roman" panose="02020603050405020304" pitchFamily="18" charset="0"/>
                <a:cs typeface="Times New Roman" panose="02020603050405020304" pitchFamily="18" charset="0"/>
              </a:rPr>
              <a:t>Design of filters </a:t>
            </a:r>
            <a:endParaRPr lang="en-US" altLang="en-US" sz="2800" dirty="0"/>
          </a:p>
          <a:p>
            <a:pPr marL="0" indent="0">
              <a:buFont typeface="Arial"/>
              <a:buNone/>
            </a:pPr>
            <a:endParaRPr lang="en-US" altLang="en-US" sz="2800" dirty="0"/>
          </a:p>
        </p:txBody>
      </p:sp>
    </p:spTree>
    <p:extLst>
      <p:ext uri="{BB962C8B-B14F-4D97-AF65-F5344CB8AC3E}">
        <p14:creationId xmlns:p14="http://schemas.microsoft.com/office/powerpoint/2010/main" val="7079816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13651</TotalTime>
  <Words>3391</Words>
  <Application>Microsoft Office PowerPoint</Application>
  <PresentationFormat>On-screen Show (4:3)</PresentationFormat>
  <Paragraphs>457</Paragraphs>
  <Slides>57</Slides>
  <Notes>7</Notes>
  <HiddenSlides>0</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72" baseType="lpstr">
      <vt:lpstr>Arial</vt:lpstr>
      <vt:lpstr>Calibri</vt:lpstr>
      <vt:lpstr>Cambria</vt:lpstr>
      <vt:lpstr>Cambria Math</vt:lpstr>
      <vt:lpstr>Corbel</vt:lpstr>
      <vt:lpstr>MT Extra</vt:lpstr>
      <vt:lpstr>Source Sans Pro</vt:lpstr>
      <vt:lpstr>Symbol</vt:lpstr>
      <vt:lpstr>Tahoma</vt:lpstr>
      <vt:lpstr>Times New Roman</vt:lpstr>
      <vt:lpstr>Wingdings</vt:lpstr>
      <vt:lpstr>WP Greek Century</vt:lpstr>
      <vt:lpstr>Parallax</vt:lpstr>
      <vt:lpstr>CorelDRAW! Graphic</vt:lpstr>
      <vt:lpstr>Equation</vt:lpstr>
      <vt:lpstr>AREN 304  SOIL MECHANICS</vt:lpstr>
      <vt:lpstr>PowerPoint Presentation</vt:lpstr>
      <vt:lpstr>Objectives </vt:lpstr>
      <vt:lpstr>Soil Permeability: A physical  property</vt:lpstr>
      <vt:lpstr>Flow of water through soil</vt:lpstr>
      <vt:lpstr>What is Permeability?</vt:lpstr>
      <vt:lpstr>Importance of Permeability</vt:lpstr>
      <vt:lpstr>Importance of Permeability</vt:lpstr>
      <vt:lpstr>Importance of Permeability</vt:lpstr>
      <vt:lpstr>PowerPoint Presentation</vt:lpstr>
      <vt:lpstr>Bernoulli’s Equation</vt:lpstr>
      <vt:lpstr>Bernoulli’s Equation</vt:lpstr>
      <vt:lpstr>PowerPoint Presentation</vt:lpstr>
      <vt:lpstr>Definition of Hydraulic Gradient</vt:lpstr>
      <vt:lpstr>PowerPoint Presentation</vt:lpstr>
      <vt:lpstr>PowerPoint Presentation</vt:lpstr>
      <vt:lpstr>DARCY'S LAW</vt:lpstr>
      <vt:lpstr>PowerPoint Presentation</vt:lpstr>
      <vt:lpstr>PowerPoint Presentation</vt:lpstr>
      <vt:lpstr>Determination of hydraulic conductivity of soils</vt:lpstr>
      <vt:lpstr>PowerPoint Presentation</vt:lpstr>
      <vt:lpstr>PowerPoint Presentation</vt:lpstr>
      <vt:lpstr>Constant Head Permeability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Hydraulic conductivity of some soils</vt:lpstr>
      <vt:lpstr>Hydraulic Conductivity, k</vt:lpstr>
      <vt:lpstr>Field Determination of Hydraulic Conductivity</vt:lpstr>
      <vt:lpstr>Transmissivity</vt:lpstr>
      <vt:lpstr>Transmissivity</vt:lpstr>
      <vt:lpstr>Pumping Well with Observation Holes</vt:lpstr>
      <vt:lpstr>Pumping Well with Observation Holes</vt:lpstr>
      <vt:lpstr>Pumping Well with Observation Holes</vt:lpstr>
      <vt:lpstr>Pumping Well with Observation Holes</vt:lpstr>
      <vt:lpstr>Summary</vt:lpstr>
      <vt:lpstr>EXAMPLES</vt:lpstr>
      <vt:lpstr>EXAMPLES</vt:lpstr>
      <vt:lpstr>Examples</vt:lpstr>
      <vt:lpstr>Exercise</vt:lpstr>
      <vt:lpstr>Examples</vt:lpstr>
      <vt:lpstr>Home Work</vt:lpstr>
      <vt:lpstr>Exercise</vt:lpstr>
      <vt:lpstr>Problems</vt:lpstr>
      <vt:lpstr>Problems</vt:lpstr>
      <vt:lpstr>Problems</vt:lpstr>
      <vt:lpstr>Problems</vt:lpstr>
      <vt:lpstr>Problems</vt:lpstr>
      <vt:lpstr>Problems</vt:lpstr>
      <vt:lpstr>Problems</vt:lpstr>
      <vt:lpstr>Try Problems</vt:lpstr>
      <vt:lpstr>Try Problems</vt:lpstr>
      <vt:lpstr>Try 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AREN 304  SOIL MECHANICS</dc:title>
  <dc:creator>peacekorsh</dc:creator>
  <cp:lastModifiedBy>Samuel Amoah</cp:lastModifiedBy>
  <cp:revision>273</cp:revision>
  <dcterms:created xsi:type="dcterms:W3CDTF">2015-08-19T04:21:55Z</dcterms:created>
  <dcterms:modified xsi:type="dcterms:W3CDTF">2023-11-13T17:01:54Z</dcterms:modified>
</cp:coreProperties>
</file>